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ileron Heavy" charset="1" panose="00000A00000000000000"/>
      <p:regular r:id="rId40"/>
    </p:embeddedFont>
    <p:embeddedFont>
      <p:font typeface="Work Sans" charset="1" panose="00000000000000000000"/>
      <p:regular r:id="rId41"/>
    </p:embeddedFont>
    <p:embeddedFont>
      <p:font typeface="Work Sans Bold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2.xml" Type="http://schemas.openxmlformats.org/officeDocument/2006/relationships/notesSlide"/><Relationship Id="rId44" Target="notesSlides/notesSlide3.xml" Type="http://schemas.openxmlformats.org/officeDocument/2006/relationships/notesSlide"/><Relationship Id="rId45" Target="notesSlides/notesSlide4.xml" Type="http://schemas.openxmlformats.org/officeDocument/2006/relationships/notesSlide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notesSlides/notesSlide16.xml" Type="http://schemas.openxmlformats.org/officeDocument/2006/relationships/notesSlide"/><Relationship Id="rId58" Target="notesSlides/notesSlide17.xml" Type="http://schemas.openxmlformats.org/officeDocument/2006/relationships/notesSlide"/><Relationship Id="rId59" Target="notesSlides/notesSlide18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notesSlides/notesSlide26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project is called Wine Quality Risk.</a:t>
            </a:r>
          </a:p>
          <a:p>
            <a:r>
              <a:rPr lang="en-US"/>
              <a:t>It’s a system that helps make quality control decisions using chemical data.”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“The analysis is based only on chemical data from the wine.</a:t>
            </a:r>
          </a:p>
          <a:p>
            <a:r>
              <a:rPr lang="en-US"/>
              <a:t/>
            </a:r>
          </a:p>
          <a:p>
            <a:r>
              <a:rPr lang="en-US"/>
              <a:t>We don’t use market reviews or any external information.</a:t>
            </a:r>
          </a:p>
          <a:p>
            <a:r>
              <a:rPr lang="en-US"/>
              <a:t/>
            </a:r>
          </a:p>
          <a:p>
            <a:r>
              <a:rPr lang="en-US"/>
              <a:t>The expert quality score is used as a reference to define what we consider low-quality risk.”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“The chart first shows that high-risk and low-risk wines are fairly balanced.</a:t>
            </a:r>
          </a:p>
          <a:p>
            <a:r>
              <a:rPr lang="en-US"/>
              <a:t>This means we’re working under solid and realistic conditions.</a:t>
            </a:r>
          </a:p>
          <a:p>
            <a:r>
              <a:rPr lang="en-US"/>
              <a:t/>
            </a:r>
          </a:p>
          <a:p>
            <a:r>
              <a:rPr lang="en-US"/>
              <a:t>Then we define risk as wines with a score of five or lower, which turns the problem into a simple yes-or-no decision.”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“Before building the models, we first checked that the data made sense.</a:t>
            </a:r>
          </a:p>
          <a:p>
            <a:r>
              <a:rPr lang="en-US"/>
              <a:t>We looked at minimums, maximums, and general ranges, and didn’t find any invalid or inconsistent values.</a:t>
            </a:r>
          </a:p>
          <a:p>
            <a:r>
              <a:rPr lang="en-US"/>
              <a:t>We also decided to keep extreme values, because in this context they often represent real risk cases, not data errors.”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“In the exploratory analysis, we focused on understanding the data itself.</a:t>
            </a:r>
          </a:p>
          <a:p>
            <a:r>
              <a:rPr lang="en-US"/>
              <a:t>We looked at how the variables are distributed and how chemical features relate to quality.</a:t>
            </a:r>
          </a:p>
          <a:p>
            <a:r>
              <a:rPr lang="en-US"/>
              <a:t>At this stage, the goal was only to understand the data and no modeling decisions were made yet.”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“When we explored the data, alcohol and volatile acidity clearly stood out.</a:t>
            </a:r>
          </a:p>
          <a:p>
            <a:r>
              <a:rPr lang="en-US"/>
              <a:t/>
            </a:r>
          </a:p>
          <a:p>
            <a:r>
              <a:rPr lang="en-US"/>
              <a:t>We also saw that some relationships weren’t straightforward, so we tested more flexible approaches.</a:t>
            </a:r>
          </a:p>
          <a:p>
            <a:r>
              <a:rPr lang="en-US"/>
              <a:t>We tried filtering by alcohol ranges as well, but since it didn’t help, we left it out.”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“Here we checked the relationships in two different ways, and they told the same story.</a:t>
            </a:r>
          </a:p>
          <a:p>
            <a:r>
              <a:rPr lang="en-US"/>
              <a:t>Since the results were almost identical, we were confident there wasn’t any hidden pattern that we were missing.”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“We used a simple baseline model to understand the drivers behind risk.</a:t>
            </a:r>
          </a:p>
          <a:p>
            <a:r>
              <a:rPr lang="en-US"/>
              <a:t>This chart shows which factors increase risk and which ones help protect the wine.</a:t>
            </a:r>
          </a:p>
          <a:p>
            <a:r>
              <a:rPr lang="en-US"/>
              <a:t>Here was about learning from the data, not making the final prediction.”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“Before comparing the models, we first made sure they were all playing by the same rules.</a:t>
            </a:r>
          </a:p>
          <a:p>
            <a:r>
              <a:rPr lang="en-US"/>
              <a:t>For each one, we adjusted the risk cutoff using validation data so that all of them caught the same minimum level of high-risk wines.</a:t>
            </a:r>
          </a:p>
          <a:p>
            <a:r>
              <a:rPr lang="en-US"/>
              <a:t>This way, the comparison is fair and fully aligned with the goal of not missing low-quality wines.”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table brings together how each model behaves and where mistakes happen.</a:t>
            </a:r>
          </a:p>
          <a:p>
            <a:r>
              <a:rPr lang="en-US"/>
              <a:t>Because missing a risky wine is the worst outcome for us, that was the main focus.</a:t>
            </a:r>
          </a:p>
          <a:p>
            <a:r>
              <a:rPr lang="en-US"/>
              <a:t>Histogram Gradient Boosting handled that best, without missing any high-risk wines in validation.”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visual makes the comparison very easy to see.</a:t>
            </a:r>
          </a:p>
          <a:p>
            <a:r>
              <a:rPr lang="en-US"/>
              <a:t>Green means things go as expected, red means problems.</a:t>
            </a:r>
          </a:p>
          <a:p>
            <a:r>
              <a:rPr lang="en-US"/>
              <a:t>Histogram Gradient Boosting avoids the most serious mistakes, so it was the clear choice.”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“I’ll briefly walk through the project, from the problem and methodology to the analysis, model selection, and conclusions.”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“The main challenges of the project include: handling asymmetric business costs, treating the decision threshold as a policy decision, avoiding test leakage, and working with a limited dataset size.”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“What we’ve shown is that by looking only at the chemical side of the wine, we can already analyze it and get very strong signals of what a low-quality wine looks like.</a:t>
            </a:r>
          </a:p>
          <a:p>
            <a:r>
              <a:rPr lang="en-US"/>
              <a:t/>
            </a:r>
          </a:p>
          <a:p>
            <a:r>
              <a:rPr lang="en-US"/>
              <a:t>Based on that, and after comparing models under a risk-focused setup, we made our model's choice.”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is the practical part.</a:t>
            </a:r>
          </a:p>
          <a:p>
            <a:r>
              <a:rPr lang="en-US"/>
              <a:t>We built a simple risk calculator where you input the chemistry and immediately see the risk.</a:t>
            </a:r>
          </a:p>
          <a:p>
            <a:r>
              <a:rPr lang="en-US"/>
              <a:t>It’s ready for a live demo.”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“Like any project, this one has some limits.</a:t>
            </a:r>
          </a:p>
          <a:p>
            <a:r>
              <a:rPr lang="en-US"/>
              <a:t>We didn’t validate it directly with other wineries, the quality scores come from human tasters, and the model shows patterns, not cause and effect.”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“Next steps include validating it with external data and tracking how it behaves in practice.</a:t>
            </a:r>
          </a:p>
          <a:p>
            <a:r>
              <a:rPr lang="en-US"/>
              <a:t>We’d also like to compare technical risk with market perception and fine-tune the threshold based on real costs.”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“And finally, here we show two wines with a similar risk signal, but very different actions.</a:t>
            </a:r>
          </a:p>
          <a:p>
            <a:r>
              <a:rPr lang="en-US"/>
              <a:t/>
            </a:r>
          </a:p>
          <a:p>
            <a:r>
              <a:rPr lang="en-US"/>
              <a:t>In Wine 1, the risk comes from volatile acidity and sulfur imbalance, so it’s something we can act on directly in production.</a:t>
            </a:r>
          </a:p>
          <a:p>
            <a:r>
              <a:rPr lang="en-US"/>
              <a:t>In Wine 2, the risk is driven by low alcohol, which we can not fix, so the decision goes to pricing and marketing instead.”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“We mainly focus on using chemical data to detect low-quality risk early and support wine quality control decisions.”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project comes from a real problem I am facing as a winemaker.</a:t>
            </a:r>
          </a:p>
          <a:p>
            <a:r>
              <a:rPr lang="en-US"/>
              <a:t>Quality feedback usually arrives too late, when intervention is no longer possible, and low technical quality can damage our brand trust over time.”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“The goal of this analysis is to use chemical data to detect low-quality risk early.</a:t>
            </a:r>
          </a:p>
          <a:p>
            <a:r>
              <a:rPr lang="en-US"/>
              <a:t/>
            </a:r>
          </a:p>
          <a:p>
            <a:r>
              <a:rPr lang="en-US"/>
              <a:t>It’s designed to support preventive decisions, rather than predict a quality score.”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“We call this Business Cost Asymmetry because, in this context, not all mistakes cost the same.</a:t>
            </a:r>
          </a:p>
          <a:p>
            <a:r>
              <a:rPr lang="en-US"/>
              <a:t>Missing a low-quality wine is much more expensive than flagging one that later turns out to be fine.</a:t>
            </a:r>
          </a:p>
          <a:p>
            <a:r>
              <a:rPr lang="en-US"/>
              <a:t>That’s why we focus first on catching high-risk wines, even if it means accepting more false alarms.”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“Because not all mistakes cost the same, we framed this as a risk decision.</a:t>
            </a:r>
          </a:p>
          <a:p>
            <a:r>
              <a:rPr lang="en-US"/>
              <a:t>We split the data to test the system properly, and we treated the risk cutoff as a business choice, not a fixed rule.</a:t>
            </a:r>
          </a:p>
          <a:p>
            <a:r>
              <a:rPr lang="en-US"/>
              <a:t>From there, we chose the model that best avoids missing high-risk wines.”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slide summarizes how we evaluated the models.</a:t>
            </a:r>
          </a:p>
          <a:p>
            <a:r>
              <a:rPr lang="en-US"/>
              <a:t>Recall for high-risk wines is the main metric, because missing risky cases is the most costly error.</a:t>
            </a:r>
          </a:p>
          <a:p>
            <a:r>
              <a:rPr lang="en-US"/>
              <a:t>Thresholds were adjusted using only the validation set and then frozen before testing and deployment.</a:t>
            </a:r>
          </a:p>
          <a:p>
            <a:r>
              <a:rPr lang="en-US"/>
              <a:t>We also tested calibration, but it didn’t improve results, so it wasn’t included in the final system.”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“We followed a clear step-by-step process.</a:t>
            </a:r>
          </a:p>
          <a:p>
            <a:r>
              <a:rPr lang="en-US"/>
              <a:t>We started simple, comparing all models using the same validation data, adjusting the threshold, and then selecting  and deploying the final model without using the test set.</a:t>
            </a:r>
          </a:p>
          <a:p>
            <a:r>
              <a:rPr lang="en-US"/>
              <a:t>This way, all models were compared fairly.”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7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84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96.png" Type="http://schemas.openxmlformats.org/officeDocument/2006/relationships/image"/><Relationship Id="rId4" Target="../media/image97.svg" Type="http://schemas.openxmlformats.org/officeDocument/2006/relationships/image"/><Relationship Id="rId5" Target="../media/image98.png" Type="http://schemas.openxmlformats.org/officeDocument/2006/relationships/image"/><Relationship Id="rId6" Target="../media/image99.svg" Type="http://schemas.openxmlformats.org/officeDocument/2006/relationships/image"/><Relationship Id="rId7" Target="../media/image100.png" Type="http://schemas.openxmlformats.org/officeDocument/2006/relationships/image"/><Relationship Id="rId8" Target="../media/image101.sv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sv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96.png" Type="http://schemas.openxmlformats.org/officeDocument/2006/relationships/image"/><Relationship Id="rId4" Target="../media/image97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09.png" Type="http://schemas.openxmlformats.org/officeDocument/2006/relationships/image"/><Relationship Id="rId4" Target="../media/image1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11.png" Type="http://schemas.openxmlformats.org/officeDocument/2006/relationships/image"/><Relationship Id="rId4" Target="../media/image1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13.jpeg" Type="http://schemas.openxmlformats.org/officeDocument/2006/relationships/image"/><Relationship Id="rId4" Target="../media/image114.jpe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778" y="1197422"/>
            <a:ext cx="15204171" cy="269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9"/>
              </a:lnSpc>
            </a:pPr>
            <a:r>
              <a:rPr lang="en-US" sz="20229" spc="-1112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Wine quality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90821" y="3889962"/>
            <a:ext cx="15482742" cy="241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30"/>
              </a:lnSpc>
              <a:spcBef>
                <a:spcPct val="0"/>
              </a:spcBef>
            </a:pPr>
            <a:r>
              <a:rPr lang="en-US" b="true" sz="18030" spc="-99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Risk</a:t>
            </a:r>
            <a:r>
              <a:rPr lang="en-US" b="true" sz="18030" spc="-99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 calculator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59776" y="8729993"/>
            <a:ext cx="28513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PRESENTED BY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59776" y="9133853"/>
            <a:ext cx="417836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30"/>
              </a:lnSpc>
              <a:spcBef>
                <a:spcPct val="0"/>
              </a:spcBef>
            </a:pPr>
            <a:r>
              <a:rPr lang="en-US" b="true" sz="270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Marta garcía luceño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57787" y="3556587"/>
            <a:ext cx="3535460" cy="6880424"/>
          </a:xfrm>
          <a:custGeom>
            <a:avLst/>
            <a:gdLst/>
            <a:ahLst/>
            <a:cxnLst/>
            <a:rect r="r" b="b" t="t" l="l"/>
            <a:pathLst>
              <a:path h="6880424" w="3535460">
                <a:moveTo>
                  <a:pt x="0" y="0"/>
                </a:moveTo>
                <a:lnTo>
                  <a:pt x="3535459" y="0"/>
                </a:lnTo>
                <a:lnTo>
                  <a:pt x="3535459" y="6880424"/>
                </a:lnTo>
                <a:lnTo>
                  <a:pt x="0" y="688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27779" y="-451434"/>
            <a:ext cx="4071709" cy="5097601"/>
          </a:xfrm>
          <a:custGeom>
            <a:avLst/>
            <a:gdLst/>
            <a:ahLst/>
            <a:cxnLst/>
            <a:rect r="r" b="b" t="t" l="l"/>
            <a:pathLst>
              <a:path h="5097601" w="4071709">
                <a:moveTo>
                  <a:pt x="0" y="0"/>
                </a:moveTo>
                <a:lnTo>
                  <a:pt x="4071708" y="0"/>
                </a:lnTo>
                <a:lnTo>
                  <a:pt x="4071708" y="5097601"/>
                </a:lnTo>
                <a:lnTo>
                  <a:pt x="0" y="509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9509" y="1028700"/>
            <a:ext cx="3474106" cy="5913372"/>
          </a:xfrm>
          <a:custGeom>
            <a:avLst/>
            <a:gdLst/>
            <a:ahLst/>
            <a:cxnLst/>
            <a:rect r="r" b="b" t="t" l="l"/>
            <a:pathLst>
              <a:path h="5913372" w="3474106">
                <a:moveTo>
                  <a:pt x="0" y="0"/>
                </a:moveTo>
                <a:lnTo>
                  <a:pt x="3474106" y="0"/>
                </a:lnTo>
                <a:lnTo>
                  <a:pt x="3474106" y="5913372"/>
                </a:lnTo>
                <a:lnTo>
                  <a:pt x="0" y="5913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43525"/>
            <a:ext cx="12730613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4- ANALYSIS AND INSIGHTS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748" y="3295650"/>
            <a:ext cx="14078968" cy="360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00"/>
              </a:lnSpc>
            </a:pPr>
            <a:r>
              <a:rPr lang="en-US" sz="13800" spc="-759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Setup and Engineering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842226" y="1628730"/>
            <a:ext cx="2989724" cy="6448425"/>
          </a:xfrm>
          <a:custGeom>
            <a:avLst/>
            <a:gdLst/>
            <a:ahLst/>
            <a:cxnLst/>
            <a:rect r="r" b="b" t="t" l="l"/>
            <a:pathLst>
              <a:path h="6448425" w="2989724">
                <a:moveTo>
                  <a:pt x="0" y="0"/>
                </a:moveTo>
                <a:lnTo>
                  <a:pt x="2989725" y="0"/>
                </a:lnTo>
                <a:lnTo>
                  <a:pt x="2989725" y="6448425"/>
                </a:lnTo>
                <a:lnTo>
                  <a:pt x="0" y="644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2833" y="5540502"/>
            <a:ext cx="3084497" cy="3084497"/>
          </a:xfrm>
          <a:custGeom>
            <a:avLst/>
            <a:gdLst/>
            <a:ahLst/>
            <a:cxnLst/>
            <a:rect r="r" b="b" t="t" l="l"/>
            <a:pathLst>
              <a:path h="3084497" w="3084497">
                <a:moveTo>
                  <a:pt x="0" y="0"/>
                </a:moveTo>
                <a:lnTo>
                  <a:pt x="3084497" y="0"/>
                </a:lnTo>
                <a:lnTo>
                  <a:pt x="3084497" y="3084497"/>
                </a:lnTo>
                <a:lnTo>
                  <a:pt x="0" y="3084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41180" y="541885"/>
            <a:ext cx="10346820" cy="5432080"/>
          </a:xfrm>
          <a:custGeom>
            <a:avLst/>
            <a:gdLst/>
            <a:ahLst/>
            <a:cxnLst/>
            <a:rect r="r" b="b" t="t" l="l"/>
            <a:pathLst>
              <a:path h="5432080" w="10346820">
                <a:moveTo>
                  <a:pt x="0" y="0"/>
                </a:moveTo>
                <a:lnTo>
                  <a:pt x="10346820" y="0"/>
                </a:lnTo>
                <a:lnTo>
                  <a:pt x="10346820" y="5432080"/>
                </a:lnTo>
                <a:lnTo>
                  <a:pt x="0" y="5432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7748" y="2691143"/>
            <a:ext cx="14078968" cy="183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00"/>
              </a:lnSpc>
            </a:pPr>
            <a:r>
              <a:rPr lang="en-US" sz="13700" spc="-753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97455" y="5530977"/>
            <a:ext cx="7247118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Physicochemical w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ine dataset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Chemical attributes only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Exp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ert quality score as base target</a:t>
            </a:r>
          </a:p>
          <a:p>
            <a:pPr algn="just" marL="0" indent="0" lvl="1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192570"/>
            <a:ext cx="7849745" cy="5233163"/>
          </a:xfrm>
          <a:custGeom>
            <a:avLst/>
            <a:gdLst/>
            <a:ahLst/>
            <a:cxnLst/>
            <a:rect r="r" b="b" t="t" l="l"/>
            <a:pathLst>
              <a:path h="5233163" w="7849745">
                <a:moveTo>
                  <a:pt x="0" y="0"/>
                </a:moveTo>
                <a:lnTo>
                  <a:pt x="7849745" y="0"/>
                </a:lnTo>
                <a:lnTo>
                  <a:pt x="7849745" y="5233164"/>
                </a:lnTo>
                <a:lnTo>
                  <a:pt x="0" y="523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08758" y="5053986"/>
            <a:ext cx="2329593" cy="668298"/>
            <a:chOff x="0" y="0"/>
            <a:chExt cx="141665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653" cy="406400"/>
            </a:xfrm>
            <a:custGeom>
              <a:avLst/>
              <a:gdLst/>
              <a:ahLst/>
              <a:cxnLst/>
              <a:rect r="r" b="b" t="t" l="l"/>
              <a:pathLst>
                <a:path h="406400" w="1416653">
                  <a:moveTo>
                    <a:pt x="1213453" y="0"/>
                  </a:moveTo>
                  <a:cubicBezTo>
                    <a:pt x="1325677" y="0"/>
                    <a:pt x="1416653" y="90976"/>
                    <a:pt x="1416653" y="203200"/>
                  </a:cubicBezTo>
                  <a:cubicBezTo>
                    <a:pt x="1416653" y="315424"/>
                    <a:pt x="1325677" y="406400"/>
                    <a:pt x="1213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4EA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416653" cy="377825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23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08758" y="5985882"/>
            <a:ext cx="2329593" cy="668298"/>
            <a:chOff x="0" y="0"/>
            <a:chExt cx="141665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653" cy="406400"/>
            </a:xfrm>
            <a:custGeom>
              <a:avLst/>
              <a:gdLst/>
              <a:ahLst/>
              <a:cxnLst/>
              <a:rect r="r" b="b" t="t" l="l"/>
              <a:pathLst>
                <a:path h="406400" w="1416653">
                  <a:moveTo>
                    <a:pt x="1213453" y="0"/>
                  </a:moveTo>
                  <a:cubicBezTo>
                    <a:pt x="1325677" y="0"/>
                    <a:pt x="1416653" y="90976"/>
                    <a:pt x="1416653" y="203200"/>
                  </a:cubicBezTo>
                  <a:cubicBezTo>
                    <a:pt x="1416653" y="315424"/>
                    <a:pt x="1325677" y="406400"/>
                    <a:pt x="1213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4EA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416653" cy="377825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23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853905" y="525660"/>
            <a:ext cx="2726055" cy="4114800"/>
          </a:xfrm>
          <a:custGeom>
            <a:avLst/>
            <a:gdLst/>
            <a:ahLst/>
            <a:cxnLst/>
            <a:rect r="r" b="b" t="t" l="l"/>
            <a:pathLst>
              <a:path h="4114800" w="2726055">
                <a:moveTo>
                  <a:pt x="0" y="0"/>
                </a:moveTo>
                <a:lnTo>
                  <a:pt x="2726055" y="0"/>
                </a:lnTo>
                <a:lnTo>
                  <a:pt x="27260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50237"/>
            <a:ext cx="14078968" cy="297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00"/>
              </a:lnSpc>
            </a:pPr>
            <a:r>
              <a:rPr lang="en-US" sz="11400" spc="-627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Risk target construction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63256" y="5264324"/>
            <a:ext cx="1748312" cy="34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6"/>
              </a:lnSpc>
              <a:spcBef>
                <a:spcPct val="0"/>
              </a:spcBef>
            </a:pPr>
            <a:r>
              <a:rPr lang="en-US" b="true" sz="2886" spc="-89">
                <a:solidFill>
                  <a:srgbClr val="134EAD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RISK =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67168" y="6196220"/>
            <a:ext cx="1612774" cy="34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6"/>
              </a:lnSpc>
              <a:spcBef>
                <a:spcPct val="0"/>
              </a:spcBef>
            </a:pPr>
            <a:r>
              <a:rPr lang="en-US" b="true" sz="2886" spc="-89">
                <a:solidFill>
                  <a:srgbClr val="134EAD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RISK = 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3905" y="5202435"/>
            <a:ext cx="3595788" cy="3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71"/>
              </a:lnSpc>
            </a:pPr>
            <a:r>
              <a:rPr lang="en-US" b="true" sz="2476">
                <a:solidFill>
                  <a:srgbClr val="134EAD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IF QUALITY ≤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3905" y="6134331"/>
            <a:ext cx="3595788" cy="37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71"/>
              </a:lnSpc>
            </a:pPr>
            <a:r>
              <a:rPr lang="en-US" b="true" sz="2476">
                <a:solidFill>
                  <a:srgbClr val="134EAD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OTHERWISE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6406" y="7414596"/>
            <a:ext cx="6555545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59"/>
              </a:lnSpc>
            </a:pPr>
            <a:r>
              <a:rPr lang="en-US" b="true" sz="2299">
                <a:solidFill>
                  <a:srgbClr val="134EAD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BINARY CLASSIFICATION FRAMED AS BUSINESS RISK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3232" y="613830"/>
            <a:ext cx="9312136" cy="8229600"/>
          </a:xfrm>
          <a:custGeom>
            <a:avLst/>
            <a:gdLst/>
            <a:ahLst/>
            <a:cxnLst/>
            <a:rect r="r" b="b" t="t" l="l"/>
            <a:pathLst>
              <a:path h="8229600" w="9312136">
                <a:moveTo>
                  <a:pt x="0" y="0"/>
                </a:moveTo>
                <a:lnTo>
                  <a:pt x="9312136" y="0"/>
                </a:lnTo>
                <a:lnTo>
                  <a:pt x="9312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299" y="5733916"/>
            <a:ext cx="669477" cy="620058"/>
          </a:xfrm>
          <a:custGeom>
            <a:avLst/>
            <a:gdLst/>
            <a:ahLst/>
            <a:cxnLst/>
            <a:rect r="r" b="b" t="t" l="l"/>
            <a:pathLst>
              <a:path h="620058" w="669477">
                <a:moveTo>
                  <a:pt x="0" y="0"/>
                </a:moveTo>
                <a:lnTo>
                  <a:pt x="669476" y="0"/>
                </a:lnTo>
                <a:lnTo>
                  <a:pt x="669476" y="620058"/>
                </a:lnTo>
                <a:lnTo>
                  <a:pt x="0" y="62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14078968" cy="30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11900" spc="-654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integrity checks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2538" y="8266701"/>
            <a:ext cx="75446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</a:t>
            </a:r>
            <a:r>
              <a:rPr lang="en-US" b="true" sz="33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 feature elimination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2538" y="5724391"/>
            <a:ext cx="75446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Min / max / perc</a:t>
            </a:r>
            <a:r>
              <a:rPr lang="en-US" b="true" sz="33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entiles sanity checks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2538" y="7054262"/>
            <a:ext cx="75446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79"/>
              </a:lnSpc>
              <a:spcBef>
                <a:spcPct val="0"/>
              </a:spcBef>
            </a:pPr>
            <a:r>
              <a:rPr lang="en-US" b="true" sz="33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Cl</a:t>
            </a:r>
            <a:r>
              <a:rPr lang="en-US" b="true" sz="33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ean schema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6299" y="7010933"/>
            <a:ext cx="669477" cy="620058"/>
          </a:xfrm>
          <a:custGeom>
            <a:avLst/>
            <a:gdLst/>
            <a:ahLst/>
            <a:cxnLst/>
            <a:rect r="r" b="b" t="t" l="l"/>
            <a:pathLst>
              <a:path h="620058" w="669477">
                <a:moveTo>
                  <a:pt x="0" y="0"/>
                </a:moveTo>
                <a:lnTo>
                  <a:pt x="669476" y="0"/>
                </a:lnTo>
                <a:lnTo>
                  <a:pt x="669476" y="620058"/>
                </a:lnTo>
                <a:lnTo>
                  <a:pt x="0" y="62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6299" y="8223371"/>
            <a:ext cx="669477" cy="620058"/>
          </a:xfrm>
          <a:custGeom>
            <a:avLst/>
            <a:gdLst/>
            <a:ahLst/>
            <a:cxnLst/>
            <a:rect r="r" b="b" t="t" l="l"/>
            <a:pathLst>
              <a:path h="620058" w="669477">
                <a:moveTo>
                  <a:pt x="0" y="0"/>
                </a:moveTo>
                <a:lnTo>
                  <a:pt x="669476" y="0"/>
                </a:lnTo>
                <a:lnTo>
                  <a:pt x="669476" y="620059"/>
                </a:lnTo>
                <a:lnTo>
                  <a:pt x="0" y="620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6901" y="1028700"/>
            <a:ext cx="5183941" cy="5924504"/>
          </a:xfrm>
          <a:custGeom>
            <a:avLst/>
            <a:gdLst/>
            <a:ahLst/>
            <a:cxnLst/>
            <a:rect r="r" b="b" t="t" l="l"/>
            <a:pathLst>
              <a:path h="5924504" w="5183941">
                <a:moveTo>
                  <a:pt x="0" y="0"/>
                </a:moveTo>
                <a:lnTo>
                  <a:pt x="5183941" y="0"/>
                </a:lnTo>
                <a:lnTo>
                  <a:pt x="5183941" y="5924504"/>
                </a:lnTo>
                <a:lnTo>
                  <a:pt x="0" y="592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6751" y="4166616"/>
            <a:ext cx="7315200" cy="4087368"/>
          </a:xfrm>
          <a:custGeom>
            <a:avLst/>
            <a:gdLst/>
            <a:ahLst/>
            <a:cxnLst/>
            <a:rect r="r" b="b" t="t" l="l"/>
            <a:pathLst>
              <a:path h="4087368" w="7315200">
                <a:moveTo>
                  <a:pt x="0" y="0"/>
                </a:moveTo>
                <a:lnTo>
                  <a:pt x="7315200" y="0"/>
                </a:lnTo>
                <a:lnTo>
                  <a:pt x="7315200" y="4087368"/>
                </a:lnTo>
                <a:lnTo>
                  <a:pt x="0" y="4087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343525"/>
            <a:ext cx="1273061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5- EDA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584" y="4248474"/>
            <a:ext cx="909185" cy="973692"/>
          </a:xfrm>
          <a:custGeom>
            <a:avLst/>
            <a:gdLst/>
            <a:ahLst/>
            <a:cxnLst/>
            <a:rect r="r" b="b" t="t" l="l"/>
            <a:pathLst>
              <a:path h="973692" w="909185">
                <a:moveTo>
                  <a:pt x="0" y="0"/>
                </a:moveTo>
                <a:lnTo>
                  <a:pt x="909184" y="0"/>
                </a:lnTo>
                <a:lnTo>
                  <a:pt x="909184" y="973692"/>
                </a:lnTo>
                <a:lnTo>
                  <a:pt x="0" y="97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9571" y="5952242"/>
            <a:ext cx="663210" cy="903648"/>
          </a:xfrm>
          <a:custGeom>
            <a:avLst/>
            <a:gdLst/>
            <a:ahLst/>
            <a:cxnLst/>
            <a:rect r="r" b="b" t="t" l="l"/>
            <a:pathLst>
              <a:path h="903648" w="663210">
                <a:moveTo>
                  <a:pt x="0" y="0"/>
                </a:moveTo>
                <a:lnTo>
                  <a:pt x="663210" y="0"/>
                </a:lnTo>
                <a:lnTo>
                  <a:pt x="663210" y="903648"/>
                </a:lnTo>
                <a:lnTo>
                  <a:pt x="0" y="903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798" y="7469257"/>
            <a:ext cx="917970" cy="954976"/>
          </a:xfrm>
          <a:custGeom>
            <a:avLst/>
            <a:gdLst/>
            <a:ahLst/>
            <a:cxnLst/>
            <a:rect r="r" b="b" t="t" l="l"/>
            <a:pathLst>
              <a:path h="954976" w="917970">
                <a:moveTo>
                  <a:pt x="0" y="0"/>
                </a:moveTo>
                <a:lnTo>
                  <a:pt x="917970" y="0"/>
                </a:lnTo>
                <a:lnTo>
                  <a:pt x="917970" y="954975"/>
                </a:lnTo>
                <a:lnTo>
                  <a:pt x="0" y="954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35933" y="4402527"/>
            <a:ext cx="1091333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U</a:t>
            </a:r>
            <a:r>
              <a:rPr lang="en-US" b="true" sz="35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nderstand distributions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6883" y="6065929"/>
            <a:ext cx="1091333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319"/>
              </a:lnSpc>
              <a:spcBef>
                <a:spcPct val="0"/>
              </a:spcBef>
            </a:pPr>
            <a:r>
              <a:rPr lang="en-US" b="true" sz="35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Inspect f</a:t>
            </a:r>
            <a:r>
              <a:rPr lang="en-US" b="true" sz="35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eature–quality re</a:t>
            </a:r>
            <a:r>
              <a:rPr lang="en-US" b="true" sz="35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</a:t>
            </a:r>
            <a:r>
              <a:rPr lang="en-US" b="true" sz="35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ationships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6883" y="7656232"/>
            <a:ext cx="1091333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319"/>
              </a:lnSpc>
              <a:spcBef>
                <a:spcPct val="0"/>
              </a:spcBef>
            </a:pPr>
            <a:r>
              <a:rPr lang="en-US" b="true" sz="35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</a:t>
            </a:r>
            <a:r>
              <a:rPr lang="en-US" b="true" sz="35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epare for modeling </a:t>
            </a:r>
            <a:r>
              <a:rPr lang="en-US" sz="3599" strike="noStrike" u="non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(no decisions yet)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52728" y="4248474"/>
            <a:ext cx="6442508" cy="889130"/>
            <a:chOff x="0" y="0"/>
            <a:chExt cx="3770000" cy="520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0000" cy="520298"/>
            </a:xfrm>
            <a:custGeom>
              <a:avLst/>
              <a:gdLst/>
              <a:ahLst/>
              <a:cxnLst/>
              <a:rect r="r" b="b" t="t" l="l"/>
              <a:pathLst>
                <a:path h="520298" w="3770000">
                  <a:moveTo>
                    <a:pt x="3566800" y="0"/>
                  </a:moveTo>
                  <a:cubicBezTo>
                    <a:pt x="3679024" y="0"/>
                    <a:pt x="3770000" y="116473"/>
                    <a:pt x="3770000" y="260149"/>
                  </a:cubicBezTo>
                  <a:cubicBezTo>
                    <a:pt x="3770000" y="403825"/>
                    <a:pt x="3679024" y="520298"/>
                    <a:pt x="3566800" y="520298"/>
                  </a:cubicBezTo>
                  <a:lnTo>
                    <a:pt x="203200" y="520298"/>
                  </a:lnTo>
                  <a:cubicBezTo>
                    <a:pt x="90976" y="520298"/>
                    <a:pt x="0" y="403825"/>
                    <a:pt x="0" y="260149"/>
                  </a:cubicBezTo>
                  <a:cubicBezTo>
                    <a:pt x="0" y="1164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2DAD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3770000" cy="482198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52728" y="5952242"/>
            <a:ext cx="9159584" cy="889130"/>
            <a:chOff x="0" y="0"/>
            <a:chExt cx="5359967" cy="520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9967" cy="520298"/>
            </a:xfrm>
            <a:custGeom>
              <a:avLst/>
              <a:gdLst/>
              <a:ahLst/>
              <a:cxnLst/>
              <a:rect r="r" b="b" t="t" l="l"/>
              <a:pathLst>
                <a:path h="520298" w="5359967">
                  <a:moveTo>
                    <a:pt x="5156767" y="0"/>
                  </a:moveTo>
                  <a:cubicBezTo>
                    <a:pt x="5268991" y="0"/>
                    <a:pt x="5359967" y="116473"/>
                    <a:pt x="5359967" y="260149"/>
                  </a:cubicBezTo>
                  <a:cubicBezTo>
                    <a:pt x="5359967" y="403825"/>
                    <a:pt x="5268991" y="520298"/>
                    <a:pt x="5156767" y="520298"/>
                  </a:cubicBezTo>
                  <a:lnTo>
                    <a:pt x="203200" y="520298"/>
                  </a:lnTo>
                  <a:cubicBezTo>
                    <a:pt x="90976" y="520298"/>
                    <a:pt x="0" y="403825"/>
                    <a:pt x="0" y="260149"/>
                  </a:cubicBezTo>
                  <a:cubicBezTo>
                    <a:pt x="0" y="1164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2DAD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5359967" cy="482198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52728" y="7535102"/>
            <a:ext cx="9555108" cy="889130"/>
            <a:chOff x="0" y="0"/>
            <a:chExt cx="5591418" cy="520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91418" cy="520298"/>
            </a:xfrm>
            <a:custGeom>
              <a:avLst/>
              <a:gdLst/>
              <a:ahLst/>
              <a:cxnLst/>
              <a:rect r="r" b="b" t="t" l="l"/>
              <a:pathLst>
                <a:path h="520298" w="5591418">
                  <a:moveTo>
                    <a:pt x="5388218" y="0"/>
                  </a:moveTo>
                  <a:cubicBezTo>
                    <a:pt x="5500442" y="0"/>
                    <a:pt x="5591418" y="116473"/>
                    <a:pt x="5591418" y="260149"/>
                  </a:cubicBezTo>
                  <a:cubicBezTo>
                    <a:pt x="5591418" y="403825"/>
                    <a:pt x="5500442" y="520298"/>
                    <a:pt x="5388218" y="520298"/>
                  </a:cubicBezTo>
                  <a:lnTo>
                    <a:pt x="203200" y="520298"/>
                  </a:lnTo>
                  <a:cubicBezTo>
                    <a:pt x="90976" y="520298"/>
                    <a:pt x="0" y="403825"/>
                    <a:pt x="0" y="260149"/>
                  </a:cubicBezTo>
                  <a:cubicBezTo>
                    <a:pt x="0" y="1164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2DAD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5591418" cy="482198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436984" y="1266195"/>
            <a:ext cx="5135892" cy="7158038"/>
          </a:xfrm>
          <a:custGeom>
            <a:avLst/>
            <a:gdLst/>
            <a:ahLst/>
            <a:cxnLst/>
            <a:rect r="r" b="b" t="t" l="l"/>
            <a:pathLst>
              <a:path h="7158038" w="5135892">
                <a:moveTo>
                  <a:pt x="0" y="0"/>
                </a:moveTo>
                <a:lnTo>
                  <a:pt x="5135892" y="0"/>
                </a:lnTo>
                <a:lnTo>
                  <a:pt x="5135892" y="7158037"/>
                </a:lnTo>
                <a:lnTo>
                  <a:pt x="0" y="7158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348418"/>
            <a:ext cx="12730613" cy="177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00"/>
              </a:lnSpc>
            </a:pPr>
            <a:r>
              <a:rPr lang="en-US" sz="13300" spc="-731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EDA goals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76350"/>
            <a:ext cx="12730613" cy="182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00"/>
              </a:lnSpc>
            </a:pPr>
            <a:r>
              <a:rPr lang="en-US" sz="13600" spc="-748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EDA insights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007567">
            <a:off x="12165820" y="4407122"/>
            <a:ext cx="5226748" cy="2572384"/>
          </a:xfrm>
          <a:custGeom>
            <a:avLst/>
            <a:gdLst/>
            <a:ahLst/>
            <a:cxnLst/>
            <a:rect r="r" b="b" t="t" l="l"/>
            <a:pathLst>
              <a:path h="2572384" w="5226748">
                <a:moveTo>
                  <a:pt x="0" y="0"/>
                </a:moveTo>
                <a:lnTo>
                  <a:pt x="5226748" y="0"/>
                </a:lnTo>
                <a:lnTo>
                  <a:pt x="5226748" y="2572384"/>
                </a:lnTo>
                <a:lnTo>
                  <a:pt x="0" y="25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96647"/>
            <a:ext cx="687906" cy="372329"/>
          </a:xfrm>
          <a:custGeom>
            <a:avLst/>
            <a:gdLst/>
            <a:ahLst/>
            <a:cxnLst/>
            <a:rect r="r" b="b" t="t" l="l"/>
            <a:pathLst>
              <a:path h="372329" w="687906">
                <a:moveTo>
                  <a:pt x="0" y="0"/>
                </a:moveTo>
                <a:lnTo>
                  <a:pt x="687906" y="0"/>
                </a:lnTo>
                <a:lnTo>
                  <a:pt x="687906" y="372329"/>
                </a:lnTo>
                <a:lnTo>
                  <a:pt x="0" y="372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8949" y="6332787"/>
            <a:ext cx="577658" cy="522780"/>
          </a:xfrm>
          <a:custGeom>
            <a:avLst/>
            <a:gdLst/>
            <a:ahLst/>
            <a:cxnLst/>
            <a:rect r="r" b="b" t="t" l="l"/>
            <a:pathLst>
              <a:path h="522780" w="577658">
                <a:moveTo>
                  <a:pt x="0" y="0"/>
                </a:moveTo>
                <a:lnTo>
                  <a:pt x="577657" y="0"/>
                </a:lnTo>
                <a:lnTo>
                  <a:pt x="577657" y="522780"/>
                </a:lnTo>
                <a:lnTo>
                  <a:pt x="0" y="522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7493" y="4137583"/>
            <a:ext cx="421470" cy="400397"/>
          </a:xfrm>
          <a:custGeom>
            <a:avLst/>
            <a:gdLst/>
            <a:ahLst/>
            <a:cxnLst/>
            <a:rect r="r" b="b" t="t" l="l"/>
            <a:pathLst>
              <a:path h="400397" w="421470">
                <a:moveTo>
                  <a:pt x="0" y="0"/>
                </a:moveTo>
                <a:lnTo>
                  <a:pt x="421471" y="0"/>
                </a:lnTo>
                <a:lnTo>
                  <a:pt x="421471" y="400396"/>
                </a:lnTo>
                <a:lnTo>
                  <a:pt x="0" y="400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493" y="7499889"/>
            <a:ext cx="320569" cy="636365"/>
          </a:xfrm>
          <a:custGeom>
            <a:avLst/>
            <a:gdLst/>
            <a:ahLst/>
            <a:cxnLst/>
            <a:rect r="r" b="b" t="t" l="l"/>
            <a:pathLst>
              <a:path h="636365" w="320569">
                <a:moveTo>
                  <a:pt x="0" y="0"/>
                </a:moveTo>
                <a:lnTo>
                  <a:pt x="320569" y="0"/>
                </a:lnTo>
                <a:lnTo>
                  <a:pt x="320569" y="636364"/>
                </a:lnTo>
                <a:lnTo>
                  <a:pt x="0" y="63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77297" y="4005837"/>
            <a:ext cx="9112261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Alcohol &amp; vola</a:t>
            </a:r>
            <a:r>
              <a:rPr lang="en-US" b="true" sz="29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tile </a:t>
            </a:r>
            <a:r>
              <a:rPr lang="en-US" sz="29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acidity show strong relation wi</a:t>
            </a:r>
            <a:r>
              <a:rPr lang="en-US" sz="2999" strike="noStrike" u="non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 quality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Non-</a:t>
            </a:r>
            <a:r>
              <a:rPr lang="en-US" b="true" sz="29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line</a:t>
            </a:r>
            <a:r>
              <a:rPr lang="en-US" b="true" sz="29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ar tendencies</a:t>
            </a:r>
            <a:r>
              <a:rPr lang="en-US" sz="2999" strike="noStrike" u="non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in some variables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Mutual Information used for dependency inspection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Alcohol range filtering tested </a:t>
            </a:r>
            <a:r>
              <a:rPr lang="en-US" sz="2999" strike="noStrike" u="non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(no improvement)</a:t>
            </a:r>
          </a:p>
          <a:p>
            <a:pPr algn="just" marL="0" indent="0" lvl="1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23925"/>
            <a:ext cx="16907069" cy="13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spc="-55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Feature Relationships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9990" y="3454753"/>
            <a:ext cx="13379935" cy="5803547"/>
          </a:xfrm>
          <a:custGeom>
            <a:avLst/>
            <a:gdLst/>
            <a:ahLst/>
            <a:cxnLst/>
            <a:rect r="r" b="b" t="t" l="l"/>
            <a:pathLst>
              <a:path h="5803547" w="13379935">
                <a:moveTo>
                  <a:pt x="0" y="0"/>
                </a:moveTo>
                <a:lnTo>
                  <a:pt x="13379935" y="0"/>
                </a:lnTo>
                <a:lnTo>
                  <a:pt x="13379935" y="5803547"/>
                </a:lnTo>
                <a:lnTo>
                  <a:pt x="0" y="580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27188" y="2178403"/>
            <a:ext cx="16907069" cy="70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spc="-291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 (Correlation Heatmaps)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26270" y="4430057"/>
            <a:ext cx="2473601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513" indent="-247757" lvl="1">
              <a:lnSpc>
                <a:spcPts val="2754"/>
              </a:lnSpc>
              <a:spcBef>
                <a:spcPct val="0"/>
              </a:spcBef>
              <a:buFont typeface="Arial"/>
              <a:buChar char="•"/>
            </a:pPr>
            <a:r>
              <a:rPr lang="en-US" sz="229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Since both heatmaps were almost identical, we confirmed that</a:t>
            </a:r>
            <a:r>
              <a:rPr lang="en-US" b="true" sz="2295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no additional hidden structure was being missed in the data.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23925"/>
            <a:ext cx="16907069" cy="13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spc="-55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Baseline interpretability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627162" y="3287025"/>
            <a:ext cx="9632138" cy="5971275"/>
          </a:xfrm>
          <a:custGeom>
            <a:avLst/>
            <a:gdLst/>
            <a:ahLst/>
            <a:cxnLst/>
            <a:rect r="r" b="b" t="t" l="l"/>
            <a:pathLst>
              <a:path h="5971275" w="9632138">
                <a:moveTo>
                  <a:pt x="0" y="0"/>
                </a:moveTo>
                <a:lnTo>
                  <a:pt x="9632138" y="0"/>
                </a:lnTo>
                <a:lnTo>
                  <a:pt x="9632138" y="5971275"/>
                </a:lnTo>
                <a:lnTo>
                  <a:pt x="0" y="597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3946" y="4596263"/>
            <a:ext cx="4811568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Logistic Regression used as interpretable baseline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 marL="474976" indent="-237488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Odds ratios highlight risk amplifiers and protectors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</a:p>
          <a:p>
            <a:pPr algn="l" marL="474976" indent="-237488" lvl="1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Interpretation used for insight, not final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7080" y="2387613"/>
            <a:ext cx="16907069" cy="81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100" spc="-335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 (Odds Ratios)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6450" y="298482"/>
            <a:ext cx="5261266" cy="1067513"/>
            <a:chOff x="0" y="0"/>
            <a:chExt cx="7015022" cy="14233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95732" cy="242615"/>
              </a:xfrm>
              <a:custGeom>
                <a:avLst/>
                <a:gdLst/>
                <a:ahLst/>
                <a:cxnLst/>
                <a:rect r="r" b="b" t="t" l="l"/>
                <a:pathLst>
                  <a:path h="242615" w="1195732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7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9596" y="407934"/>
              <a:ext cx="5475830" cy="65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1- INTRODUCTION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96450" y="3047895"/>
            <a:ext cx="5261266" cy="1067550"/>
            <a:chOff x="0" y="0"/>
            <a:chExt cx="7015022" cy="142340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015022" cy="1423401"/>
              <a:chOff x="0" y="0"/>
              <a:chExt cx="1195732" cy="24262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195732" cy="242623"/>
              </a:xfrm>
              <a:custGeom>
                <a:avLst/>
                <a:gdLst/>
                <a:ahLst/>
                <a:cxnLst/>
                <a:rect r="r" b="b" t="t" l="l"/>
                <a:pathLst>
                  <a:path h="242623" w="1195732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7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0893" y="407959"/>
              <a:ext cx="6033236" cy="65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3- METHODOLOGY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93233" y="5593947"/>
            <a:ext cx="3209545" cy="945088"/>
            <a:chOff x="0" y="0"/>
            <a:chExt cx="729436" cy="2147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436" cy="214791"/>
            </a:xfrm>
            <a:custGeom>
              <a:avLst/>
              <a:gdLst/>
              <a:ahLst/>
              <a:cxnLst/>
              <a:rect r="r" b="b" t="t" l="l"/>
              <a:pathLst>
                <a:path h="214791" w="729436">
                  <a:moveTo>
                    <a:pt x="107395" y="0"/>
                  </a:moveTo>
                  <a:lnTo>
                    <a:pt x="622040" y="0"/>
                  </a:lnTo>
                  <a:cubicBezTo>
                    <a:pt x="681353" y="0"/>
                    <a:pt x="729436" y="48083"/>
                    <a:pt x="729436" y="107395"/>
                  </a:cubicBezTo>
                  <a:lnTo>
                    <a:pt x="729436" y="107395"/>
                  </a:lnTo>
                  <a:cubicBezTo>
                    <a:pt x="729436" y="135879"/>
                    <a:pt x="718121" y="163195"/>
                    <a:pt x="697980" y="183336"/>
                  </a:cubicBezTo>
                  <a:cubicBezTo>
                    <a:pt x="677840" y="203476"/>
                    <a:pt x="650523" y="214791"/>
                    <a:pt x="622040" y="214791"/>
                  </a:cubicBezTo>
                  <a:lnTo>
                    <a:pt x="107395" y="214791"/>
                  </a:lnTo>
                  <a:cubicBezTo>
                    <a:pt x="48083" y="214791"/>
                    <a:pt x="0" y="166708"/>
                    <a:pt x="0" y="107395"/>
                  </a:cubicBezTo>
                  <a:lnTo>
                    <a:pt x="0" y="107395"/>
                  </a:lnTo>
                  <a:cubicBezTo>
                    <a:pt x="0" y="48083"/>
                    <a:pt x="48083" y="0"/>
                    <a:pt x="1073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29436" cy="233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48181" y="5850591"/>
            <a:ext cx="2219070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5- EDA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00444" y="8335145"/>
            <a:ext cx="5261266" cy="1067550"/>
            <a:chOff x="0" y="0"/>
            <a:chExt cx="7015022" cy="142340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015022" cy="1423401"/>
              <a:chOff x="0" y="0"/>
              <a:chExt cx="1195732" cy="24262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95732" cy="242623"/>
              </a:xfrm>
              <a:custGeom>
                <a:avLst/>
                <a:gdLst/>
                <a:ahLst/>
                <a:cxnLst/>
                <a:rect r="r" b="b" t="t" l="l"/>
                <a:pathLst>
                  <a:path h="242623" w="1195732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7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407959"/>
              <a:ext cx="7015022" cy="65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7 -CONCLUSIONS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7166" y="6797624"/>
            <a:ext cx="7732134" cy="1251771"/>
            <a:chOff x="0" y="0"/>
            <a:chExt cx="1757288" cy="2844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7288" cy="284491"/>
            </a:xfrm>
            <a:custGeom>
              <a:avLst/>
              <a:gdLst/>
              <a:ahLst/>
              <a:cxnLst/>
              <a:rect r="r" b="b" t="t" l="l"/>
              <a:pathLst>
                <a:path h="284491" w="1757288">
                  <a:moveTo>
                    <a:pt x="51065" y="0"/>
                  </a:moveTo>
                  <a:lnTo>
                    <a:pt x="1706223" y="0"/>
                  </a:lnTo>
                  <a:cubicBezTo>
                    <a:pt x="1719767" y="0"/>
                    <a:pt x="1732755" y="5380"/>
                    <a:pt x="1742331" y="14956"/>
                  </a:cubicBezTo>
                  <a:cubicBezTo>
                    <a:pt x="1751908" y="24533"/>
                    <a:pt x="1757288" y="37521"/>
                    <a:pt x="1757288" y="51065"/>
                  </a:cubicBezTo>
                  <a:lnTo>
                    <a:pt x="1757288" y="233426"/>
                  </a:lnTo>
                  <a:cubicBezTo>
                    <a:pt x="1757288" y="261628"/>
                    <a:pt x="1734426" y="284491"/>
                    <a:pt x="1706223" y="284491"/>
                  </a:cubicBezTo>
                  <a:lnTo>
                    <a:pt x="51065" y="284491"/>
                  </a:lnTo>
                  <a:cubicBezTo>
                    <a:pt x="22862" y="284491"/>
                    <a:pt x="0" y="261628"/>
                    <a:pt x="0" y="233426"/>
                  </a:cubicBezTo>
                  <a:lnTo>
                    <a:pt x="0" y="51065"/>
                  </a:lnTo>
                  <a:cubicBezTo>
                    <a:pt x="0" y="22862"/>
                    <a:pt x="22862" y="0"/>
                    <a:pt x="510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57288" cy="30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964893" y="7064324"/>
            <a:ext cx="6696818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6- MODEL SELECTION &amp; VALIDATION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702779" y="1673179"/>
            <a:ext cx="5261266" cy="1067550"/>
            <a:chOff x="0" y="0"/>
            <a:chExt cx="7015022" cy="142340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7015022" cy="1423401"/>
              <a:chOff x="0" y="0"/>
              <a:chExt cx="1195732" cy="24262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95732" cy="242623"/>
              </a:xfrm>
              <a:custGeom>
                <a:avLst/>
                <a:gdLst/>
                <a:ahLst/>
                <a:cxnLst/>
                <a:rect r="r" b="b" t="t" l="l"/>
                <a:pathLst>
                  <a:path h="242623" w="1195732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77"/>
                    </a:lnTo>
                    <a:cubicBezTo>
                      <a:pt x="1195732" y="209024"/>
                      <a:pt x="1162133" y="242623"/>
                      <a:pt x="1120686" y="242623"/>
                    </a:cubicBezTo>
                    <a:lnTo>
                      <a:pt x="75046" y="242623"/>
                    </a:lnTo>
                    <a:cubicBezTo>
                      <a:pt x="55143" y="242623"/>
                      <a:pt x="36054" y="234716"/>
                      <a:pt x="21981" y="220642"/>
                    </a:cubicBezTo>
                    <a:cubicBezTo>
                      <a:pt x="7907" y="206569"/>
                      <a:pt x="0" y="187480"/>
                      <a:pt x="0" y="167577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1195732" cy="2616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7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1542" y="407959"/>
              <a:ext cx="6311939" cy="65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b="true" sz="350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2- OBJECTIVES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6113342" y="1175817"/>
            <a:ext cx="1953242" cy="6873578"/>
          </a:xfrm>
          <a:custGeom>
            <a:avLst/>
            <a:gdLst/>
            <a:ahLst/>
            <a:cxnLst/>
            <a:rect r="r" b="b" t="t" l="l"/>
            <a:pathLst>
              <a:path h="6873578" w="1953242">
                <a:moveTo>
                  <a:pt x="0" y="0"/>
                </a:moveTo>
                <a:lnTo>
                  <a:pt x="1953241" y="0"/>
                </a:lnTo>
                <a:lnTo>
                  <a:pt x="1953241" y="6873578"/>
                </a:lnTo>
                <a:lnTo>
                  <a:pt x="0" y="687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71094" y="4105228"/>
            <a:ext cx="8372906" cy="581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906384" y="4278164"/>
            <a:ext cx="6854057" cy="1057195"/>
            <a:chOff x="0" y="0"/>
            <a:chExt cx="1557727" cy="2402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57727" cy="240269"/>
            </a:xfrm>
            <a:custGeom>
              <a:avLst/>
              <a:gdLst/>
              <a:ahLst/>
              <a:cxnLst/>
              <a:rect r="r" b="b" t="t" l="l"/>
              <a:pathLst>
                <a:path h="240269" w="1557727">
                  <a:moveTo>
                    <a:pt x="57606" y="0"/>
                  </a:moveTo>
                  <a:lnTo>
                    <a:pt x="1500120" y="0"/>
                  </a:lnTo>
                  <a:cubicBezTo>
                    <a:pt x="1531935" y="0"/>
                    <a:pt x="1557727" y="25791"/>
                    <a:pt x="1557727" y="57606"/>
                  </a:cubicBezTo>
                  <a:lnTo>
                    <a:pt x="1557727" y="182663"/>
                  </a:lnTo>
                  <a:cubicBezTo>
                    <a:pt x="1557727" y="214478"/>
                    <a:pt x="1531935" y="240269"/>
                    <a:pt x="1500120" y="240269"/>
                  </a:cubicBezTo>
                  <a:lnTo>
                    <a:pt x="57606" y="240269"/>
                  </a:lnTo>
                  <a:cubicBezTo>
                    <a:pt x="25791" y="240269"/>
                    <a:pt x="0" y="214478"/>
                    <a:pt x="0" y="182663"/>
                  </a:cubicBezTo>
                  <a:lnTo>
                    <a:pt x="0" y="57606"/>
                  </a:lnTo>
                  <a:cubicBezTo>
                    <a:pt x="0" y="25791"/>
                    <a:pt x="25791" y="0"/>
                    <a:pt x="576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557727" cy="25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221530" y="4576177"/>
            <a:ext cx="6223764" cy="47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35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4- ANALYSIS &amp; INSIGHTS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100737"/>
            <a:ext cx="14279849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6-Model Selection &amp; Validation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60228" y="507081"/>
            <a:ext cx="4392037" cy="6724650"/>
          </a:xfrm>
          <a:custGeom>
            <a:avLst/>
            <a:gdLst/>
            <a:ahLst/>
            <a:cxnLst/>
            <a:rect r="r" b="b" t="t" l="l"/>
            <a:pathLst>
              <a:path h="6724650" w="4392037">
                <a:moveTo>
                  <a:pt x="0" y="0"/>
                </a:moveTo>
                <a:lnTo>
                  <a:pt x="4392037" y="0"/>
                </a:lnTo>
                <a:lnTo>
                  <a:pt x="4392037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8712"/>
            <a:ext cx="12730613" cy="282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0800" spc="-594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Threshold tuning logic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153025"/>
            <a:ext cx="1047317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THRESHO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LD OPT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IMIZED PER MODEL ON VALIDATION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NFORCE RECALL TARGET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RECALL 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INTENTIONALLY EQUALIZED</a:t>
            </a:r>
          </a:p>
          <a:p>
            <a:pPr algn="l" marL="0" indent="0" lvl="1">
              <a:lnSpc>
                <a:spcPts val="323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501874" y="6096000"/>
            <a:ext cx="2602995" cy="3174068"/>
          </a:xfrm>
          <a:custGeom>
            <a:avLst/>
            <a:gdLst/>
            <a:ahLst/>
            <a:cxnLst/>
            <a:rect r="r" b="b" t="t" l="l"/>
            <a:pathLst>
              <a:path h="3174068" w="2602995">
                <a:moveTo>
                  <a:pt x="0" y="0"/>
                </a:moveTo>
                <a:lnTo>
                  <a:pt x="2602995" y="0"/>
                </a:lnTo>
                <a:lnTo>
                  <a:pt x="2602995" y="3174068"/>
                </a:lnTo>
                <a:lnTo>
                  <a:pt x="0" y="317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05697" y="5903530"/>
            <a:ext cx="2226254" cy="3354770"/>
          </a:xfrm>
          <a:custGeom>
            <a:avLst/>
            <a:gdLst/>
            <a:ahLst/>
            <a:cxnLst/>
            <a:rect r="r" b="b" t="t" l="l"/>
            <a:pathLst>
              <a:path h="3354770" w="2226254">
                <a:moveTo>
                  <a:pt x="0" y="0"/>
                </a:moveTo>
                <a:lnTo>
                  <a:pt x="2226254" y="0"/>
                </a:lnTo>
                <a:lnTo>
                  <a:pt x="2226254" y="3354770"/>
                </a:lnTo>
                <a:lnTo>
                  <a:pt x="0" y="335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8228" y="6934842"/>
            <a:ext cx="7783623" cy="1751315"/>
          </a:xfrm>
          <a:custGeom>
            <a:avLst/>
            <a:gdLst/>
            <a:ahLst/>
            <a:cxnLst/>
            <a:rect r="r" b="b" t="t" l="l"/>
            <a:pathLst>
              <a:path h="1751315" w="7783623">
                <a:moveTo>
                  <a:pt x="0" y="0"/>
                </a:moveTo>
                <a:lnTo>
                  <a:pt x="7783622" y="0"/>
                </a:lnTo>
                <a:lnTo>
                  <a:pt x="7783622" y="1751316"/>
                </a:lnTo>
                <a:lnTo>
                  <a:pt x="0" y="1751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55701"/>
            <a:ext cx="8504281" cy="4252140"/>
          </a:xfrm>
          <a:custGeom>
            <a:avLst/>
            <a:gdLst/>
            <a:ahLst/>
            <a:cxnLst/>
            <a:rect r="r" b="b" t="t" l="l"/>
            <a:pathLst>
              <a:path h="4252140" w="8504281">
                <a:moveTo>
                  <a:pt x="0" y="0"/>
                </a:moveTo>
                <a:lnTo>
                  <a:pt x="8504281" y="0"/>
                </a:lnTo>
                <a:lnTo>
                  <a:pt x="8504281" y="4252140"/>
                </a:lnTo>
                <a:lnTo>
                  <a:pt x="0" y="425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38228" y="7223237"/>
            <a:ext cx="7783623" cy="373152"/>
            <a:chOff x="0" y="0"/>
            <a:chExt cx="2050008" cy="982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0008" cy="98279"/>
            </a:xfrm>
            <a:custGeom>
              <a:avLst/>
              <a:gdLst/>
              <a:ahLst/>
              <a:cxnLst/>
              <a:rect r="r" b="b" t="t" l="l"/>
              <a:pathLst>
                <a:path h="98279" w="2050008">
                  <a:moveTo>
                    <a:pt x="49139" y="0"/>
                  </a:moveTo>
                  <a:lnTo>
                    <a:pt x="2000868" y="0"/>
                  </a:lnTo>
                  <a:cubicBezTo>
                    <a:pt x="2028007" y="0"/>
                    <a:pt x="2050008" y="22000"/>
                    <a:pt x="2050008" y="49139"/>
                  </a:cubicBezTo>
                  <a:lnTo>
                    <a:pt x="2050008" y="49139"/>
                  </a:lnTo>
                  <a:cubicBezTo>
                    <a:pt x="2050008" y="76278"/>
                    <a:pt x="2028007" y="98279"/>
                    <a:pt x="2000868" y="98279"/>
                  </a:cubicBezTo>
                  <a:lnTo>
                    <a:pt x="49139" y="98279"/>
                  </a:lnTo>
                  <a:cubicBezTo>
                    <a:pt x="22000" y="98279"/>
                    <a:pt x="0" y="76278"/>
                    <a:pt x="0" y="49139"/>
                  </a:cubicBezTo>
                  <a:lnTo>
                    <a:pt x="0" y="49139"/>
                  </a:lnTo>
                  <a:cubicBezTo>
                    <a:pt x="0" y="22000"/>
                    <a:pt x="22000" y="0"/>
                    <a:pt x="49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3DD13B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50008" cy="107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92015" y="7596389"/>
            <a:ext cx="650672" cy="705336"/>
          </a:xfrm>
          <a:custGeom>
            <a:avLst/>
            <a:gdLst/>
            <a:ahLst/>
            <a:cxnLst/>
            <a:rect r="r" b="b" t="t" l="l"/>
            <a:pathLst>
              <a:path h="705336" w="650672">
                <a:moveTo>
                  <a:pt x="0" y="0"/>
                </a:moveTo>
                <a:lnTo>
                  <a:pt x="650672" y="0"/>
                </a:lnTo>
                <a:lnTo>
                  <a:pt x="650672" y="705336"/>
                </a:lnTo>
                <a:lnTo>
                  <a:pt x="0" y="70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77899" y="1855701"/>
            <a:ext cx="8504281" cy="4252140"/>
          </a:xfrm>
          <a:custGeom>
            <a:avLst/>
            <a:gdLst/>
            <a:ahLst/>
            <a:cxnLst/>
            <a:rect r="r" b="b" t="t" l="l"/>
            <a:pathLst>
              <a:path h="4252140" w="8504281">
                <a:moveTo>
                  <a:pt x="0" y="0"/>
                </a:moveTo>
                <a:lnTo>
                  <a:pt x="8504280" y="0"/>
                </a:lnTo>
                <a:lnTo>
                  <a:pt x="8504280" y="4252140"/>
                </a:lnTo>
                <a:lnTo>
                  <a:pt x="0" y="4252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8225" y="1109662"/>
            <a:ext cx="7080247" cy="388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spc="-550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 Evaluation &amp;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53237"/>
            <a:ext cx="6836979" cy="296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4751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LOGISTIC REGRESSION 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(BA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INE)</a:t>
            </a:r>
          </a:p>
          <a:p>
            <a:pPr algn="l" marL="582924" indent="-291462" lvl="1">
              <a:lnSpc>
                <a:spcPts val="4751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KNN 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(EXPERIMENTAL BASELINE)</a:t>
            </a:r>
          </a:p>
          <a:p>
            <a:pPr algn="l" marL="582924" indent="-291462" lvl="1">
              <a:lnSpc>
                <a:spcPts val="4751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RA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NDOM FOREST</a:t>
            </a:r>
          </a:p>
          <a:p>
            <a:pPr algn="l" marL="582924" indent="-291462" lvl="1">
              <a:lnSpc>
                <a:spcPts val="4751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HISTOGRAM GRADIENT BOOSTING</a:t>
            </a:r>
          </a:p>
          <a:p>
            <a:pPr algn="l" marL="0" indent="0" lvl="1">
              <a:lnSpc>
                <a:spcPts val="475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3533" y="4511059"/>
            <a:ext cx="14241722" cy="4747241"/>
          </a:xfrm>
          <a:custGeom>
            <a:avLst/>
            <a:gdLst/>
            <a:ahLst/>
            <a:cxnLst/>
            <a:rect r="r" b="b" t="t" l="l"/>
            <a:pathLst>
              <a:path h="4747241" w="14241722">
                <a:moveTo>
                  <a:pt x="0" y="0"/>
                </a:moveTo>
                <a:lnTo>
                  <a:pt x="14241721" y="0"/>
                </a:lnTo>
                <a:lnTo>
                  <a:pt x="14241721" y="4747241"/>
                </a:lnTo>
                <a:lnTo>
                  <a:pt x="0" y="474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6641" y="4646653"/>
            <a:ext cx="14028613" cy="4682050"/>
          </a:xfrm>
          <a:custGeom>
            <a:avLst/>
            <a:gdLst/>
            <a:ahLst/>
            <a:cxnLst/>
            <a:rect r="r" b="b" t="t" l="l"/>
            <a:pathLst>
              <a:path h="4682050" w="14028613">
                <a:moveTo>
                  <a:pt x="0" y="0"/>
                </a:moveTo>
                <a:lnTo>
                  <a:pt x="14028613" y="0"/>
                </a:lnTo>
                <a:lnTo>
                  <a:pt x="14028613" y="4682050"/>
                </a:lnTo>
                <a:lnTo>
                  <a:pt x="0" y="468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00150"/>
            <a:ext cx="12730613" cy="134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 spc="-550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selection visual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92670"/>
            <a:ext cx="485675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HISTGB MINIMIZES ERRORS</a:t>
            </a:r>
          </a:p>
          <a:p>
            <a:pPr algn="l" marL="0" indent="0" lvl="1">
              <a:lnSpc>
                <a:spcPts val="323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536" y="2805740"/>
            <a:ext cx="14078968" cy="491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00"/>
              </a:lnSpc>
            </a:pPr>
            <a:r>
              <a:rPr lang="en-US" sz="12700" spc="-698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7-CHALLENGES, CONCLUSIONS, NEXT STEPS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59727" y="2287800"/>
            <a:ext cx="5497223" cy="5711400"/>
          </a:xfrm>
          <a:custGeom>
            <a:avLst/>
            <a:gdLst/>
            <a:ahLst/>
            <a:cxnLst/>
            <a:rect r="r" b="b" t="t" l="l"/>
            <a:pathLst>
              <a:path h="5711400" w="5497223">
                <a:moveTo>
                  <a:pt x="0" y="0"/>
                </a:moveTo>
                <a:lnTo>
                  <a:pt x="5497223" y="0"/>
                </a:lnTo>
                <a:lnTo>
                  <a:pt x="5497223" y="5711400"/>
                </a:lnTo>
                <a:lnTo>
                  <a:pt x="0" y="571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71550"/>
            <a:ext cx="16907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Challenges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758113"/>
            <a:ext cx="5411406" cy="6500187"/>
          </a:xfrm>
          <a:custGeom>
            <a:avLst/>
            <a:gdLst/>
            <a:ahLst/>
            <a:cxnLst/>
            <a:rect r="r" b="b" t="t" l="l"/>
            <a:pathLst>
              <a:path h="6500187" w="5411406">
                <a:moveTo>
                  <a:pt x="0" y="0"/>
                </a:moveTo>
                <a:lnTo>
                  <a:pt x="5411406" y="0"/>
                </a:lnTo>
                <a:lnTo>
                  <a:pt x="5411406" y="6500187"/>
                </a:lnTo>
                <a:lnTo>
                  <a:pt x="0" y="6500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7720" y="3475359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10"/>
                </a:lnTo>
                <a:lnTo>
                  <a:pt x="0" y="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77720" y="4738945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10"/>
                </a:lnTo>
                <a:lnTo>
                  <a:pt x="0" y="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7720" y="6066919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10"/>
                </a:lnTo>
                <a:lnTo>
                  <a:pt x="0" y="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77720" y="7394893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10"/>
                </a:lnTo>
                <a:lnTo>
                  <a:pt x="0" y="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13562" y="3593619"/>
            <a:ext cx="5686474" cy="48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 b="tru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Asymmetric business cost</a:t>
            </a:r>
          </a:p>
          <a:p>
            <a:pPr algn="just">
              <a:lnSpc>
                <a:spcPts val="3599"/>
              </a:lnSpc>
            </a:pPr>
          </a:p>
          <a:p>
            <a:pPr algn="just">
              <a:lnSpc>
                <a:spcPts val="3599"/>
              </a:lnSpc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hreshold as policy decision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Avoiding test 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eakage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imited dataset size</a:t>
            </a:r>
          </a:p>
          <a:p>
            <a:pPr algn="just" marL="0" indent="0" lvl="1">
              <a:lnSpc>
                <a:spcPts val="2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71550"/>
            <a:ext cx="16907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12277" y="3727864"/>
            <a:ext cx="2113657" cy="2167853"/>
          </a:xfrm>
          <a:custGeom>
            <a:avLst/>
            <a:gdLst/>
            <a:ahLst/>
            <a:cxnLst/>
            <a:rect r="r" b="b" t="t" l="l"/>
            <a:pathLst>
              <a:path h="2167853" w="2113657">
                <a:moveTo>
                  <a:pt x="0" y="0"/>
                </a:moveTo>
                <a:lnTo>
                  <a:pt x="2113656" y="0"/>
                </a:lnTo>
                <a:lnTo>
                  <a:pt x="2113656" y="2167853"/>
                </a:lnTo>
                <a:lnTo>
                  <a:pt x="0" y="216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81957" y="3727864"/>
            <a:ext cx="2345819" cy="2049659"/>
          </a:xfrm>
          <a:custGeom>
            <a:avLst/>
            <a:gdLst/>
            <a:ahLst/>
            <a:cxnLst/>
            <a:rect r="r" b="b" t="t" l="l"/>
            <a:pathLst>
              <a:path h="2049659" w="2345819">
                <a:moveTo>
                  <a:pt x="0" y="0"/>
                </a:moveTo>
                <a:lnTo>
                  <a:pt x="2345819" y="0"/>
                </a:lnTo>
                <a:lnTo>
                  <a:pt x="2345819" y="2049659"/>
                </a:lnTo>
                <a:lnTo>
                  <a:pt x="0" y="2049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11630" y="6379187"/>
            <a:ext cx="568647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39"/>
              </a:lnSpc>
              <a:spcBef>
                <a:spcPct val="0"/>
              </a:spcBef>
            </a:pPr>
            <a:r>
              <a:rPr lang="en-US" b="true" sz="26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Early chemical composition provides a reliable signal to detect low-quality risk before sensory evaluation.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25868" y="6379187"/>
            <a:ext cx="5686474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39"/>
              </a:lnSpc>
              <a:spcBef>
                <a:spcPct val="0"/>
              </a:spcBef>
            </a:pPr>
            <a:r>
              <a:rPr lang="en-US" b="true" sz="26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Model comparison confirmed that Histogram Gradient Boosting provides the most stable performance under a recall-constrained setting.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4332" y="3517302"/>
            <a:ext cx="7316468" cy="4984344"/>
          </a:xfrm>
          <a:custGeom>
            <a:avLst/>
            <a:gdLst/>
            <a:ahLst/>
            <a:cxnLst/>
            <a:rect r="r" b="b" t="t" l="l"/>
            <a:pathLst>
              <a:path h="4984344" w="7316468">
                <a:moveTo>
                  <a:pt x="0" y="0"/>
                </a:moveTo>
                <a:lnTo>
                  <a:pt x="7316468" y="0"/>
                </a:lnTo>
                <a:lnTo>
                  <a:pt x="7316468" y="4984344"/>
                </a:lnTo>
                <a:lnTo>
                  <a:pt x="0" y="498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3416" y="3718715"/>
            <a:ext cx="1173645" cy="1313169"/>
          </a:xfrm>
          <a:custGeom>
            <a:avLst/>
            <a:gdLst/>
            <a:ahLst/>
            <a:cxnLst/>
            <a:rect r="r" b="b" t="t" l="l"/>
            <a:pathLst>
              <a:path h="1313169" w="1173645">
                <a:moveTo>
                  <a:pt x="0" y="0"/>
                </a:moveTo>
                <a:lnTo>
                  <a:pt x="1173644" y="0"/>
                </a:lnTo>
                <a:lnTo>
                  <a:pt x="1173644" y="1313169"/>
                </a:lnTo>
                <a:lnTo>
                  <a:pt x="0" y="1313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3953" y="5441050"/>
            <a:ext cx="1083107" cy="1136849"/>
          </a:xfrm>
          <a:custGeom>
            <a:avLst/>
            <a:gdLst/>
            <a:ahLst/>
            <a:cxnLst/>
            <a:rect r="r" b="b" t="t" l="l"/>
            <a:pathLst>
              <a:path h="1136849" w="1083107">
                <a:moveTo>
                  <a:pt x="0" y="0"/>
                </a:moveTo>
                <a:lnTo>
                  <a:pt x="1083107" y="0"/>
                </a:lnTo>
                <a:lnTo>
                  <a:pt x="1083107" y="1136849"/>
                </a:lnTo>
                <a:lnTo>
                  <a:pt x="0" y="1136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20401" y="6796808"/>
            <a:ext cx="2290211" cy="1422794"/>
          </a:xfrm>
          <a:custGeom>
            <a:avLst/>
            <a:gdLst/>
            <a:ahLst/>
            <a:cxnLst/>
            <a:rect r="r" b="b" t="t" l="l"/>
            <a:pathLst>
              <a:path h="1422794" w="2290211">
                <a:moveTo>
                  <a:pt x="0" y="0"/>
                </a:moveTo>
                <a:lnTo>
                  <a:pt x="2290211" y="0"/>
                </a:lnTo>
                <a:lnTo>
                  <a:pt x="2290211" y="1422793"/>
                </a:lnTo>
                <a:lnTo>
                  <a:pt x="0" y="1422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0465" y="971550"/>
            <a:ext cx="16907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Deployment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19438" y="4142753"/>
            <a:ext cx="3673842" cy="889130"/>
            <a:chOff x="0" y="0"/>
            <a:chExt cx="4898457" cy="118550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l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95938" y="60590"/>
              <a:ext cx="3802349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Streamlit risk calculator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19438" y="5565096"/>
            <a:ext cx="3673842" cy="889130"/>
            <a:chOff x="0" y="0"/>
            <a:chExt cx="4898457" cy="118550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164168" y="62529"/>
              <a:ext cx="2570121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Real-</a:t>
              </a: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time inference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19438" y="6987439"/>
            <a:ext cx="3673842" cy="889130"/>
            <a:chOff x="0" y="0"/>
            <a:chExt cx="4898457" cy="118550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77125" y="62529"/>
              <a:ext cx="2744207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Ready for live demo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71550"/>
            <a:ext cx="16907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Limitations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95282" y="3517302"/>
            <a:ext cx="7316468" cy="4984344"/>
          </a:xfrm>
          <a:custGeom>
            <a:avLst/>
            <a:gdLst/>
            <a:ahLst/>
            <a:cxnLst/>
            <a:rect r="r" b="b" t="t" l="l"/>
            <a:pathLst>
              <a:path h="4984344" w="7316468">
                <a:moveTo>
                  <a:pt x="0" y="0"/>
                </a:moveTo>
                <a:lnTo>
                  <a:pt x="7316468" y="0"/>
                </a:lnTo>
                <a:lnTo>
                  <a:pt x="7316468" y="4984344"/>
                </a:lnTo>
                <a:lnTo>
                  <a:pt x="0" y="498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1701" y="4115090"/>
            <a:ext cx="1227803" cy="1336384"/>
          </a:xfrm>
          <a:custGeom>
            <a:avLst/>
            <a:gdLst/>
            <a:ahLst/>
            <a:cxnLst/>
            <a:rect r="r" b="b" t="t" l="l"/>
            <a:pathLst>
              <a:path h="1336384" w="1227803">
                <a:moveTo>
                  <a:pt x="0" y="0"/>
                </a:moveTo>
                <a:lnTo>
                  <a:pt x="1227804" y="0"/>
                </a:lnTo>
                <a:lnTo>
                  <a:pt x="1227804" y="1336384"/>
                </a:lnTo>
                <a:lnTo>
                  <a:pt x="0" y="1336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3192" y="5708649"/>
            <a:ext cx="1136849" cy="1136849"/>
          </a:xfrm>
          <a:custGeom>
            <a:avLst/>
            <a:gdLst/>
            <a:ahLst/>
            <a:cxnLst/>
            <a:rect r="r" b="b" t="t" l="l"/>
            <a:pathLst>
              <a:path h="1136849" w="1136849">
                <a:moveTo>
                  <a:pt x="0" y="0"/>
                </a:moveTo>
                <a:lnTo>
                  <a:pt x="1136849" y="0"/>
                </a:lnTo>
                <a:lnTo>
                  <a:pt x="1136849" y="1136849"/>
                </a:lnTo>
                <a:lnTo>
                  <a:pt x="0" y="1136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3192" y="7098143"/>
            <a:ext cx="1164823" cy="1164823"/>
          </a:xfrm>
          <a:custGeom>
            <a:avLst/>
            <a:gdLst/>
            <a:ahLst/>
            <a:cxnLst/>
            <a:rect r="r" b="b" t="t" l="l"/>
            <a:pathLst>
              <a:path h="1164823" w="1164823">
                <a:moveTo>
                  <a:pt x="0" y="0"/>
                </a:moveTo>
                <a:lnTo>
                  <a:pt x="1164822" y="0"/>
                </a:lnTo>
                <a:lnTo>
                  <a:pt x="1164822" y="1164823"/>
                </a:lnTo>
                <a:lnTo>
                  <a:pt x="0" y="1164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19438" y="4427934"/>
            <a:ext cx="3673842" cy="889130"/>
            <a:chOff x="0" y="0"/>
            <a:chExt cx="4898457" cy="118550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75630" y="62529"/>
              <a:ext cx="4516995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 external winery validation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l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4219438" y="5832509"/>
            <a:ext cx="3673842" cy="889130"/>
            <a:chOff x="0" y="0"/>
            <a:chExt cx="4898457" cy="118550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2529"/>
              <a:ext cx="4794225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Subjec</a:t>
              </a: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tive expert scores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4219438" y="7235989"/>
            <a:ext cx="3673842" cy="889130"/>
            <a:chOff x="0" y="0"/>
            <a:chExt cx="4898457" cy="118550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9131" y="62529"/>
              <a:ext cx="4720195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</a:t>
              </a: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o causal interpretation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4898457" cy="1185507"/>
              <a:chOff x="0" y="0"/>
              <a:chExt cx="2149844" cy="52029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149844" cy="520298"/>
              </a:xfrm>
              <a:custGeom>
                <a:avLst/>
                <a:gdLst/>
                <a:ahLst/>
                <a:cxnLst/>
                <a:rect r="r" b="b" t="t" l="l"/>
                <a:pathLst>
                  <a:path h="520298" w="2149844">
                    <a:moveTo>
                      <a:pt x="1946644" y="0"/>
                    </a:moveTo>
                    <a:cubicBezTo>
                      <a:pt x="2058868" y="0"/>
                      <a:pt x="2149844" y="116473"/>
                      <a:pt x="2149844" y="260149"/>
                    </a:cubicBezTo>
                    <a:cubicBezTo>
                      <a:pt x="2149844" y="403825"/>
                      <a:pt x="2058868" y="520298"/>
                      <a:pt x="1946644" y="520298"/>
                    </a:cubicBezTo>
                    <a:lnTo>
                      <a:pt x="203200" y="520298"/>
                    </a:lnTo>
                    <a:cubicBezTo>
                      <a:pt x="90976" y="520298"/>
                      <a:pt x="0" y="403825"/>
                      <a:pt x="0" y="260149"/>
                    </a:cubicBezTo>
                    <a:cubicBezTo>
                      <a:pt x="0" y="11647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38100"/>
                <a:ext cx="2149844" cy="482198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465" y="971550"/>
            <a:ext cx="169070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steps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58544" y="2405272"/>
            <a:ext cx="3737245" cy="6634162"/>
          </a:xfrm>
          <a:custGeom>
            <a:avLst/>
            <a:gdLst/>
            <a:ahLst/>
            <a:cxnLst/>
            <a:rect r="r" b="b" t="t" l="l"/>
            <a:pathLst>
              <a:path h="6634162" w="3737245">
                <a:moveTo>
                  <a:pt x="0" y="0"/>
                </a:moveTo>
                <a:lnTo>
                  <a:pt x="3737245" y="0"/>
                </a:lnTo>
                <a:lnTo>
                  <a:pt x="3737245" y="6634163"/>
                </a:lnTo>
                <a:lnTo>
                  <a:pt x="0" y="6634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814954"/>
            <a:ext cx="19103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External data validation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9524" y="4982279"/>
            <a:ext cx="2288721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Moni</a:t>
            </a: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toring after 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28323" y="6559468"/>
            <a:ext cx="507458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3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Integrate market reviews t</a:t>
            </a: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o compare technical risk vs market perception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7167" y="3127398"/>
            <a:ext cx="295939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63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Cost-based threshold refinement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90465" y="3715236"/>
            <a:ext cx="2720267" cy="885237"/>
            <a:chOff x="0" y="0"/>
            <a:chExt cx="1591834" cy="518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1834" cy="518019"/>
            </a:xfrm>
            <a:custGeom>
              <a:avLst/>
              <a:gdLst/>
              <a:ahLst/>
              <a:cxnLst/>
              <a:rect r="r" b="b" t="t" l="l"/>
              <a:pathLst>
                <a:path h="518019" w="1591834">
                  <a:moveTo>
                    <a:pt x="1388634" y="0"/>
                  </a:moveTo>
                  <a:cubicBezTo>
                    <a:pt x="1500859" y="0"/>
                    <a:pt x="1591834" y="115963"/>
                    <a:pt x="1591834" y="259010"/>
                  </a:cubicBezTo>
                  <a:cubicBezTo>
                    <a:pt x="1591834" y="402057"/>
                    <a:pt x="1500859" y="518019"/>
                    <a:pt x="1388634" y="518019"/>
                  </a:cubicBezTo>
                  <a:lnTo>
                    <a:pt x="203200" y="518019"/>
                  </a:lnTo>
                  <a:cubicBezTo>
                    <a:pt x="90976" y="518019"/>
                    <a:pt x="0" y="402057"/>
                    <a:pt x="0" y="259010"/>
                  </a:cubicBezTo>
                  <a:cubicBezTo>
                    <a:pt x="0" y="1159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591834" cy="479919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87567" y="4808447"/>
            <a:ext cx="2792635" cy="1033462"/>
            <a:chOff x="0" y="0"/>
            <a:chExt cx="1634182" cy="6047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4182" cy="604757"/>
            </a:xfrm>
            <a:custGeom>
              <a:avLst/>
              <a:gdLst/>
              <a:ahLst/>
              <a:cxnLst/>
              <a:rect r="r" b="b" t="t" l="l"/>
              <a:pathLst>
                <a:path h="604757" w="1634182">
                  <a:moveTo>
                    <a:pt x="1430982" y="0"/>
                  </a:moveTo>
                  <a:cubicBezTo>
                    <a:pt x="1543207" y="0"/>
                    <a:pt x="1634182" y="135380"/>
                    <a:pt x="1634182" y="302379"/>
                  </a:cubicBezTo>
                  <a:cubicBezTo>
                    <a:pt x="1634182" y="469378"/>
                    <a:pt x="1543207" y="604757"/>
                    <a:pt x="1430982" y="604757"/>
                  </a:cubicBezTo>
                  <a:lnTo>
                    <a:pt x="203200" y="604757"/>
                  </a:lnTo>
                  <a:cubicBezTo>
                    <a:pt x="90976" y="604757"/>
                    <a:pt x="0" y="469378"/>
                    <a:pt x="0" y="302379"/>
                  </a:cubicBezTo>
                  <a:cubicBezTo>
                    <a:pt x="0" y="1353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634182" cy="566657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62299" y="6369277"/>
            <a:ext cx="5157476" cy="1399556"/>
            <a:chOff x="0" y="0"/>
            <a:chExt cx="3018030" cy="8189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8030" cy="818986"/>
            </a:xfrm>
            <a:custGeom>
              <a:avLst/>
              <a:gdLst/>
              <a:ahLst/>
              <a:cxnLst/>
              <a:rect r="r" b="b" t="t" l="l"/>
              <a:pathLst>
                <a:path h="818986" w="3018030">
                  <a:moveTo>
                    <a:pt x="2814830" y="0"/>
                  </a:moveTo>
                  <a:cubicBezTo>
                    <a:pt x="2927054" y="0"/>
                    <a:pt x="3018030" y="183336"/>
                    <a:pt x="3018030" y="409493"/>
                  </a:cubicBezTo>
                  <a:cubicBezTo>
                    <a:pt x="3018030" y="635650"/>
                    <a:pt x="2927054" y="818986"/>
                    <a:pt x="2814830" y="818986"/>
                  </a:cubicBezTo>
                  <a:lnTo>
                    <a:pt x="203200" y="818986"/>
                  </a:lnTo>
                  <a:cubicBezTo>
                    <a:pt x="90976" y="818986"/>
                    <a:pt x="0" y="635650"/>
                    <a:pt x="0" y="409493"/>
                  </a:cubicBezTo>
                  <a:cubicBezTo>
                    <a:pt x="0" y="18333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3018030" cy="780886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201975" y="2949429"/>
            <a:ext cx="3609775" cy="1041738"/>
            <a:chOff x="0" y="0"/>
            <a:chExt cx="2112353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12353" cy="609600"/>
            </a:xfrm>
            <a:custGeom>
              <a:avLst/>
              <a:gdLst/>
              <a:ahLst/>
              <a:cxnLst/>
              <a:rect r="r" b="b" t="t" l="l"/>
              <a:pathLst>
                <a:path h="609600" w="2112353">
                  <a:moveTo>
                    <a:pt x="1909153" y="0"/>
                  </a:moveTo>
                  <a:cubicBezTo>
                    <a:pt x="2021377" y="0"/>
                    <a:pt x="2112353" y="136464"/>
                    <a:pt x="2112353" y="304800"/>
                  </a:cubicBezTo>
                  <a:cubicBezTo>
                    <a:pt x="2112353" y="473136"/>
                    <a:pt x="2021377" y="609600"/>
                    <a:pt x="1909153" y="609600"/>
                  </a:cubicBezTo>
                  <a:lnTo>
                    <a:pt x="203200" y="609600"/>
                  </a:lnTo>
                  <a:cubicBezTo>
                    <a:pt x="90976" y="609600"/>
                    <a:pt x="0" y="473136"/>
                    <a:pt x="0" y="304800"/>
                  </a:cubicBezTo>
                  <a:cubicBezTo>
                    <a:pt x="0" y="13646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2112353" cy="5715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410732" y="4157854"/>
            <a:ext cx="776835" cy="1167324"/>
          </a:xfrm>
          <a:prstGeom prst="line">
            <a:avLst/>
          </a:prstGeom>
          <a:ln cap="flat" w="19050">
            <a:solidFill>
              <a:srgbClr val="1351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6980202" y="5325179"/>
            <a:ext cx="682097" cy="1743876"/>
          </a:xfrm>
          <a:prstGeom prst="line">
            <a:avLst/>
          </a:prstGeom>
          <a:ln cap="flat" w="19050">
            <a:solidFill>
              <a:srgbClr val="1351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2819775" y="3470298"/>
            <a:ext cx="1382200" cy="3598758"/>
          </a:xfrm>
          <a:prstGeom prst="line">
            <a:avLst/>
          </a:prstGeom>
          <a:ln cap="flat" w="19050">
            <a:solidFill>
              <a:srgbClr val="1351A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97796"/>
            <a:ext cx="5935056" cy="3561033"/>
          </a:xfrm>
          <a:custGeom>
            <a:avLst/>
            <a:gdLst/>
            <a:ahLst/>
            <a:cxnLst/>
            <a:rect r="r" b="b" t="t" l="l"/>
            <a:pathLst>
              <a:path h="3561033" w="5935056">
                <a:moveTo>
                  <a:pt x="0" y="0"/>
                </a:moveTo>
                <a:lnTo>
                  <a:pt x="5935056" y="0"/>
                </a:lnTo>
                <a:lnTo>
                  <a:pt x="5935056" y="3561033"/>
                </a:lnTo>
                <a:lnTo>
                  <a:pt x="0" y="3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3387" y="3517271"/>
            <a:ext cx="8181353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4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PREDICTING THE PROBABILITY OF LOW-QUALITY WINE BASED ON CHEMICAL COMPOSITION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402781" y="2929122"/>
            <a:ext cx="8642565" cy="1876604"/>
            <a:chOff x="0" y="0"/>
            <a:chExt cx="5057420" cy="1098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420" cy="1098143"/>
            </a:xfrm>
            <a:custGeom>
              <a:avLst/>
              <a:gdLst/>
              <a:ahLst/>
              <a:cxnLst/>
              <a:rect r="r" b="b" t="t" l="l"/>
              <a:pathLst>
                <a:path h="1098143" w="5057420">
                  <a:moveTo>
                    <a:pt x="4854220" y="0"/>
                  </a:moveTo>
                  <a:cubicBezTo>
                    <a:pt x="4966444" y="0"/>
                    <a:pt x="5057420" y="245828"/>
                    <a:pt x="5057420" y="549072"/>
                  </a:cubicBezTo>
                  <a:cubicBezTo>
                    <a:pt x="5057420" y="852315"/>
                    <a:pt x="4966444" y="1098143"/>
                    <a:pt x="4854220" y="1098143"/>
                  </a:cubicBezTo>
                  <a:lnTo>
                    <a:pt x="203200" y="1098143"/>
                  </a:lnTo>
                  <a:cubicBezTo>
                    <a:pt x="90976" y="1098143"/>
                    <a:pt x="0" y="852315"/>
                    <a:pt x="0" y="549072"/>
                  </a:cubicBezTo>
                  <a:cubicBezTo>
                    <a:pt x="0" y="2458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5057420" cy="1069568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23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3428" y="304430"/>
            <a:ext cx="1458078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1-Introduction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75359" y="5901679"/>
            <a:ext cx="6388851" cy="275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2"/>
              </a:lnSpc>
              <a:spcBef>
                <a:spcPct val="0"/>
              </a:spcBef>
            </a:pPr>
            <a:r>
              <a:rPr lang="en-US" b="true" sz="2594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PROJECT: </a:t>
            </a:r>
            <a:r>
              <a:rPr lang="en-US" sz="2594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WINE QUALITY RISK</a:t>
            </a:r>
          </a:p>
          <a:p>
            <a:pPr algn="l">
              <a:lnSpc>
                <a:spcPts val="3632"/>
              </a:lnSpc>
              <a:spcBef>
                <a:spcPct val="0"/>
              </a:spcBef>
            </a:pPr>
          </a:p>
          <a:p>
            <a:pPr algn="l">
              <a:lnSpc>
                <a:spcPts val="3632"/>
              </a:lnSpc>
              <a:spcBef>
                <a:spcPct val="0"/>
              </a:spcBef>
            </a:pPr>
            <a:r>
              <a:rPr lang="en-US" b="true" sz="2594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PREVENTIVE ML SYSTEM FOR WINE QUALITY CONTROL</a:t>
            </a:r>
          </a:p>
          <a:p>
            <a:pPr algn="ctr">
              <a:lnSpc>
                <a:spcPts val="3632"/>
              </a:lnSpc>
              <a:spcBef>
                <a:spcPct val="0"/>
              </a:spcBef>
            </a:pPr>
          </a:p>
          <a:p>
            <a:pPr algn="l">
              <a:lnSpc>
                <a:spcPts val="3632"/>
              </a:lnSpc>
              <a:spcBef>
                <a:spcPct val="0"/>
              </a:spcBef>
            </a:pPr>
            <a:r>
              <a:rPr lang="en-US" sz="2594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IRONHACK – CASE STUDY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58708" y="4242988"/>
            <a:ext cx="4699544" cy="44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465" b="true">
                <a:solidFill>
                  <a:srgbClr val="DE83A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Preventive Action</a:t>
            </a:r>
          </a:p>
          <a:p>
            <a:pPr algn="l">
              <a:lnSpc>
                <a:spcPts val="2958"/>
              </a:lnSpc>
            </a:pPr>
          </a:p>
          <a:p>
            <a:pPr algn="l" marL="532262" indent="-266131" lvl="1">
              <a:lnSpc>
                <a:spcPts val="2958"/>
              </a:lnSpc>
              <a:buFont typeface="Arial"/>
              <a:buChar char="•"/>
            </a:pPr>
            <a:r>
              <a:rPr lang="en-US" sz="246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High </a:t>
            </a:r>
            <a:r>
              <a:rPr lang="en-US" sz="246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risk driven by</a:t>
            </a:r>
            <a:r>
              <a:rPr lang="en-US" b="true" sz="2465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high volatile acidity and sulfur-related imbala</a:t>
            </a:r>
            <a:r>
              <a:rPr lang="en-US" b="true" sz="2465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nce</a:t>
            </a:r>
            <a:r>
              <a:rPr lang="en-US" sz="246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, a correctable factor.</a:t>
            </a:r>
          </a:p>
          <a:p>
            <a:pPr algn="l">
              <a:lnSpc>
                <a:spcPts val="2958"/>
              </a:lnSpc>
            </a:pPr>
          </a:p>
          <a:p>
            <a:pPr algn="l" marL="532262" indent="-266131" lvl="1">
              <a:lnSpc>
                <a:spcPts val="2958"/>
              </a:lnSpc>
              <a:buFont typeface="Arial"/>
              <a:buChar char="•"/>
            </a:pPr>
            <a:r>
              <a:rPr lang="en-US" sz="246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Risk m</a:t>
            </a:r>
            <a:r>
              <a:rPr lang="en-US" sz="2465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anaged through </a:t>
            </a:r>
            <a:r>
              <a:rPr lang="en-US" b="true" sz="2465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targeted production adjustments.</a:t>
            </a:r>
          </a:p>
          <a:p>
            <a:pPr algn="l">
              <a:lnSpc>
                <a:spcPts val="2958"/>
              </a:lnSpc>
            </a:pPr>
          </a:p>
          <a:p>
            <a:pPr algn="l">
              <a:lnSpc>
                <a:spcPts val="2958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3958708" y="3301049"/>
            <a:ext cx="2018430" cy="498605"/>
            <a:chOff x="0" y="0"/>
            <a:chExt cx="2691241" cy="66480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691241" cy="664807"/>
              <a:chOff x="0" y="0"/>
              <a:chExt cx="1181137" cy="29177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81137" cy="291772"/>
              </a:xfrm>
              <a:custGeom>
                <a:avLst/>
                <a:gdLst/>
                <a:ahLst/>
                <a:cxnLst/>
                <a:rect r="r" b="b" t="t" l="l"/>
                <a:pathLst>
                  <a:path h="291772" w="1181137">
                    <a:moveTo>
                      <a:pt x="977937" y="0"/>
                    </a:moveTo>
                    <a:cubicBezTo>
                      <a:pt x="1090161" y="0"/>
                      <a:pt x="1181137" y="65315"/>
                      <a:pt x="1181137" y="145886"/>
                    </a:cubicBezTo>
                    <a:cubicBezTo>
                      <a:pt x="1181137" y="226457"/>
                      <a:pt x="1090161" y="291772"/>
                      <a:pt x="977937" y="291772"/>
                    </a:cubicBezTo>
                    <a:lnTo>
                      <a:pt x="203200" y="291772"/>
                    </a:lnTo>
                    <a:cubicBezTo>
                      <a:pt x="90976" y="291772"/>
                      <a:pt x="0" y="226457"/>
                      <a:pt x="0" y="145886"/>
                    </a:cubicBezTo>
                    <a:cubicBezTo>
                      <a:pt x="0" y="653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38100"/>
                <a:ext cx="1181137" cy="253672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91779" y="62529"/>
              <a:ext cx="150768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W</a:t>
              </a: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ine 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3301049"/>
            <a:ext cx="2747782" cy="5957251"/>
          </a:xfrm>
          <a:custGeom>
            <a:avLst/>
            <a:gdLst/>
            <a:ahLst/>
            <a:cxnLst/>
            <a:rect r="r" b="b" t="t" l="l"/>
            <a:pathLst>
              <a:path h="5957251" w="2747782">
                <a:moveTo>
                  <a:pt x="0" y="0"/>
                </a:moveTo>
                <a:lnTo>
                  <a:pt x="2747782" y="0"/>
                </a:lnTo>
                <a:lnTo>
                  <a:pt x="2747782" y="5957251"/>
                </a:lnTo>
                <a:lnTo>
                  <a:pt x="0" y="5957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901342"/>
            <a:ext cx="2932147" cy="6356958"/>
          </a:xfrm>
          <a:custGeom>
            <a:avLst/>
            <a:gdLst/>
            <a:ahLst/>
            <a:cxnLst/>
            <a:rect r="r" b="b" t="t" l="l"/>
            <a:pathLst>
              <a:path h="6356958" w="2932147">
                <a:moveTo>
                  <a:pt x="0" y="0"/>
                </a:moveTo>
                <a:lnTo>
                  <a:pt x="2932147" y="0"/>
                </a:lnTo>
                <a:lnTo>
                  <a:pt x="293214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0465" y="971550"/>
            <a:ext cx="845353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Case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78286" y="4252513"/>
            <a:ext cx="4687574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b="true">
                <a:solidFill>
                  <a:srgbClr val="DE83A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Strategic Mitigation</a:t>
            </a:r>
          </a:p>
          <a:p>
            <a:pPr algn="l">
              <a:lnSpc>
                <a:spcPts val="2879"/>
              </a:lnSpc>
            </a:pPr>
          </a:p>
          <a:p>
            <a:pPr algn="l" marL="518155" indent="-259078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High risk driven by </a:t>
            </a:r>
            <a:r>
              <a:rPr lang="en-US" b="true" sz="23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low alcohol (~10%)</a:t>
            </a:r>
            <a:r>
              <a:rPr lang="en-US" sz="2399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, a non-correc</a:t>
            </a:r>
            <a:r>
              <a:rPr lang="en-US" sz="2399" strike="noStrike" u="non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table factor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 marL="518155" indent="-259078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Risk managed through </a:t>
            </a:r>
            <a:r>
              <a:rPr lang="en-US" b="true" sz="23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pricing and marketing strategy.</a:t>
            </a:r>
          </a:p>
          <a:p>
            <a:pPr algn="l" marL="0" indent="0" lvl="1">
              <a:lnSpc>
                <a:spcPts val="287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2078286" y="3301049"/>
            <a:ext cx="2018430" cy="498605"/>
            <a:chOff x="0" y="0"/>
            <a:chExt cx="2691241" cy="66480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691241" cy="664807"/>
              <a:chOff x="0" y="0"/>
              <a:chExt cx="1181137" cy="2917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81137" cy="291772"/>
              </a:xfrm>
              <a:custGeom>
                <a:avLst/>
                <a:gdLst/>
                <a:ahLst/>
                <a:cxnLst/>
                <a:rect r="r" b="b" t="t" l="l"/>
                <a:pathLst>
                  <a:path h="291772" w="1181137">
                    <a:moveTo>
                      <a:pt x="977937" y="0"/>
                    </a:moveTo>
                    <a:cubicBezTo>
                      <a:pt x="1090161" y="0"/>
                      <a:pt x="1181137" y="65315"/>
                      <a:pt x="1181137" y="145886"/>
                    </a:cubicBezTo>
                    <a:cubicBezTo>
                      <a:pt x="1181137" y="226457"/>
                      <a:pt x="1090161" y="291772"/>
                      <a:pt x="977937" y="291772"/>
                    </a:cubicBezTo>
                    <a:lnTo>
                      <a:pt x="203200" y="291772"/>
                    </a:lnTo>
                    <a:cubicBezTo>
                      <a:pt x="90976" y="291772"/>
                      <a:pt x="0" y="226457"/>
                      <a:pt x="0" y="145886"/>
                    </a:cubicBezTo>
                    <a:cubicBezTo>
                      <a:pt x="0" y="6531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351AA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38100"/>
                <a:ext cx="1181137" cy="253672"/>
              </a:xfrm>
              <a:prstGeom prst="rect">
                <a:avLst/>
              </a:prstGeom>
            </p:spPr>
            <p:txBody>
              <a:bodyPr anchor="ctr" rtlCol="false" tIns="53951" lIns="53951" bIns="53951" rIns="53951"/>
              <a:lstStyle/>
              <a:p>
                <a:pPr algn="ctr" marL="0" indent="0" lvl="0">
                  <a:lnSpc>
                    <a:spcPts val="30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91779" y="62529"/>
              <a:ext cx="150768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11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W</a:t>
              </a:r>
              <a:r>
                <a:rPr lang="en-US" b="true" sz="2599" strike="noStrike" u="none">
                  <a:solidFill>
                    <a:srgbClr val="1351AA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ine 2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22983" y="3112764"/>
            <a:ext cx="3077654" cy="4567946"/>
          </a:xfrm>
          <a:custGeom>
            <a:avLst/>
            <a:gdLst/>
            <a:ahLst/>
            <a:cxnLst/>
            <a:rect r="r" b="b" t="t" l="l"/>
            <a:pathLst>
              <a:path h="4567946" w="3077654">
                <a:moveTo>
                  <a:pt x="0" y="0"/>
                </a:moveTo>
                <a:lnTo>
                  <a:pt x="3077653" y="0"/>
                </a:lnTo>
                <a:lnTo>
                  <a:pt x="3077653" y="4567946"/>
                </a:lnTo>
                <a:lnTo>
                  <a:pt x="0" y="4567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8832" y="3112764"/>
            <a:ext cx="3790336" cy="6356958"/>
          </a:xfrm>
          <a:custGeom>
            <a:avLst/>
            <a:gdLst/>
            <a:ahLst/>
            <a:cxnLst/>
            <a:rect r="r" b="b" t="t" l="l"/>
            <a:pathLst>
              <a:path h="6356958" w="3790336">
                <a:moveTo>
                  <a:pt x="0" y="0"/>
                </a:moveTo>
                <a:lnTo>
                  <a:pt x="3790336" y="0"/>
                </a:lnTo>
                <a:lnTo>
                  <a:pt x="379033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465" y="971550"/>
            <a:ext cx="1361078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517880" y="3549209"/>
            <a:ext cx="7316468" cy="4984344"/>
          </a:xfrm>
          <a:custGeom>
            <a:avLst/>
            <a:gdLst/>
            <a:ahLst/>
            <a:cxnLst/>
            <a:rect r="r" b="b" t="t" l="l"/>
            <a:pathLst>
              <a:path h="4984344" w="7316468">
                <a:moveTo>
                  <a:pt x="0" y="0"/>
                </a:moveTo>
                <a:lnTo>
                  <a:pt x="7316468" y="0"/>
                </a:lnTo>
                <a:lnTo>
                  <a:pt x="7316468" y="4984343"/>
                </a:lnTo>
                <a:lnTo>
                  <a:pt x="0" y="49843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22983" y="7899785"/>
            <a:ext cx="467339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DE83AE"/>
                </a:solidFill>
                <a:latin typeface="Aileron Heavy"/>
                <a:ea typeface="Aileron Heavy"/>
                <a:cs typeface="Aileron Heavy"/>
                <a:sym typeface="Aileron Heavy"/>
              </a:rPr>
              <a:t>Salud!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9305" y="4231779"/>
            <a:ext cx="2156978" cy="1278009"/>
          </a:xfrm>
          <a:custGeom>
            <a:avLst/>
            <a:gdLst/>
            <a:ahLst/>
            <a:cxnLst/>
            <a:rect r="r" b="b" t="t" l="l"/>
            <a:pathLst>
              <a:path h="1278009" w="2156978">
                <a:moveTo>
                  <a:pt x="0" y="0"/>
                </a:moveTo>
                <a:lnTo>
                  <a:pt x="2156978" y="0"/>
                </a:lnTo>
                <a:lnTo>
                  <a:pt x="2156978" y="1278009"/>
                </a:lnTo>
                <a:lnTo>
                  <a:pt x="0" y="1278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5391" y="5777028"/>
            <a:ext cx="1333178" cy="1194860"/>
          </a:xfrm>
          <a:custGeom>
            <a:avLst/>
            <a:gdLst/>
            <a:ahLst/>
            <a:cxnLst/>
            <a:rect r="r" b="b" t="t" l="l"/>
            <a:pathLst>
              <a:path h="1194860" w="1333178">
                <a:moveTo>
                  <a:pt x="0" y="0"/>
                </a:moveTo>
                <a:lnTo>
                  <a:pt x="1333178" y="0"/>
                </a:lnTo>
                <a:lnTo>
                  <a:pt x="1333178" y="1194861"/>
                </a:lnTo>
                <a:lnTo>
                  <a:pt x="0" y="1194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7677" y="7586570"/>
            <a:ext cx="2028606" cy="768334"/>
          </a:xfrm>
          <a:custGeom>
            <a:avLst/>
            <a:gdLst/>
            <a:ahLst/>
            <a:cxnLst/>
            <a:rect r="r" b="b" t="t" l="l"/>
            <a:pathLst>
              <a:path h="768334" w="2028606">
                <a:moveTo>
                  <a:pt x="0" y="0"/>
                </a:moveTo>
                <a:lnTo>
                  <a:pt x="2028606" y="0"/>
                </a:lnTo>
                <a:lnTo>
                  <a:pt x="2028606" y="768335"/>
                </a:lnTo>
                <a:lnTo>
                  <a:pt x="0" y="768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001446" y="7958106"/>
            <a:ext cx="3281439" cy="694492"/>
            <a:chOff x="0" y="0"/>
            <a:chExt cx="1920219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0219" cy="406400"/>
            </a:xfrm>
            <a:custGeom>
              <a:avLst/>
              <a:gdLst/>
              <a:ahLst/>
              <a:cxnLst/>
              <a:rect r="r" b="b" t="t" l="l"/>
              <a:pathLst>
                <a:path h="406400" w="1920219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4EAD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23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54271" y="1053300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3675" y="4494970"/>
            <a:ext cx="6392334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I work with decisions made long before quality can be evaluated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</a:p>
          <a:p>
            <a:pPr algn="just">
              <a:lnSpc>
                <a:spcPts val="2639"/>
              </a:lnSpc>
              <a:spcBef>
                <a:spcPct val="0"/>
              </a:spcBef>
            </a:pPr>
          </a:p>
          <a:p>
            <a:pPr algn="just">
              <a:lnSpc>
                <a:spcPts val="2639"/>
              </a:lnSpc>
              <a:spcBef>
                <a:spcPct val="0"/>
              </a:spcBef>
            </a:p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Low technical quality harms our brand trust over time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</a:p>
          <a:p>
            <a:pPr algn="just">
              <a:lnSpc>
                <a:spcPts val="2639"/>
              </a:lnSpc>
              <a:spcBef>
                <a:spcPct val="0"/>
              </a:spcBef>
            </a:p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b="true" sz="21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Need for early-warning decision support. Most quality feedback arrives late — when intervention is no longer possible</a:t>
            </a:r>
          </a:p>
          <a:p>
            <a:pPr algn="just" marL="0" indent="0" lvl="1">
              <a:lnSpc>
                <a:spcPts val="26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6129" y="1157287"/>
            <a:ext cx="8938988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230" y="2674866"/>
            <a:ext cx="876488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problem I’ve faced as a winemaker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44163" y="8824048"/>
            <a:ext cx="399600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19"/>
              </a:lnSpc>
            </a:pPr>
            <a:r>
              <a:rPr lang="en-US" b="true" sz="2099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Wine Maker &amp; Data Analyst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1446" y="8172955"/>
            <a:ext cx="3281439" cy="3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9"/>
              </a:lnSpc>
              <a:spcBef>
                <a:spcPct val="0"/>
              </a:spcBef>
            </a:pPr>
            <a:r>
              <a:rPr lang="en-US" sz="2999" spc="-92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MARTA GARCÍA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77720" y="3841788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10"/>
                </a:lnTo>
                <a:lnTo>
                  <a:pt x="0" y="80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7720" y="5446493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09"/>
                </a:lnTo>
                <a:lnTo>
                  <a:pt x="0" y="80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7720" y="6994048"/>
            <a:ext cx="809110" cy="809110"/>
          </a:xfrm>
          <a:custGeom>
            <a:avLst/>
            <a:gdLst/>
            <a:ahLst/>
            <a:cxnLst/>
            <a:rect r="r" b="b" t="t" l="l"/>
            <a:pathLst>
              <a:path h="809110" w="809110">
                <a:moveTo>
                  <a:pt x="0" y="0"/>
                </a:moveTo>
                <a:lnTo>
                  <a:pt x="809109" y="0"/>
                </a:lnTo>
                <a:lnTo>
                  <a:pt x="809109" y="809109"/>
                </a:lnTo>
                <a:lnTo>
                  <a:pt x="0" y="809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6250" y="276225"/>
            <a:ext cx="1661677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2- Project  objective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74928" y="3535999"/>
            <a:ext cx="5602455" cy="5027113"/>
          </a:xfrm>
          <a:custGeom>
            <a:avLst/>
            <a:gdLst/>
            <a:ahLst/>
            <a:cxnLst/>
            <a:rect r="r" b="b" t="t" l="l"/>
            <a:pathLst>
              <a:path h="5027113" w="5602455">
                <a:moveTo>
                  <a:pt x="0" y="0"/>
                </a:moveTo>
                <a:lnTo>
                  <a:pt x="5602454" y="0"/>
                </a:lnTo>
                <a:lnTo>
                  <a:pt x="5602454" y="5027114"/>
                </a:lnTo>
                <a:lnTo>
                  <a:pt x="0" y="5027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143500"/>
            <a:ext cx="6901132" cy="4114800"/>
          </a:xfrm>
          <a:custGeom>
            <a:avLst/>
            <a:gdLst/>
            <a:ahLst/>
            <a:cxnLst/>
            <a:rect r="r" b="b" t="t" l="l"/>
            <a:pathLst>
              <a:path h="4114800" w="6901132">
                <a:moveTo>
                  <a:pt x="0" y="0"/>
                </a:moveTo>
                <a:lnTo>
                  <a:pt x="6901132" y="0"/>
                </a:lnTo>
                <a:lnTo>
                  <a:pt x="6901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5323" y="3801656"/>
            <a:ext cx="6797697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lang="en-US" sz="2999" strike="noStrike" u="non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uild ML system using 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chemical composition only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Predict 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risk of low technical quality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Support </a:t>
            </a:r>
            <a:r>
              <a:rPr lang="en-US" b="true" sz="2999" strike="noStrike" u="none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preventive business decisions</a:t>
            </a:r>
          </a:p>
          <a:p>
            <a:pPr algn="l" marL="0" indent="0" lvl="1">
              <a:lnSpc>
                <a:spcPts val="3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6982" y="2324100"/>
            <a:ext cx="4964494" cy="5638800"/>
          </a:xfrm>
          <a:custGeom>
            <a:avLst/>
            <a:gdLst/>
            <a:ahLst/>
            <a:cxnLst/>
            <a:rect r="r" b="b" t="t" l="l"/>
            <a:pathLst>
              <a:path h="5638800" w="4964494">
                <a:moveTo>
                  <a:pt x="0" y="0"/>
                </a:moveTo>
                <a:lnTo>
                  <a:pt x="4964494" y="0"/>
                </a:lnTo>
                <a:lnTo>
                  <a:pt x="4964494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41203"/>
            <a:ext cx="14279849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Business cost asymmetry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60099" y="5133975"/>
            <a:ext cx="7139924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FALSE NEGATIVES = HIGHEST COST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FALSE POSITIVES = ACCEPTABLE </a:t>
            </a:r>
            <a:r>
              <a:rPr lang="en-US" sz="29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CONSERVATIVE COST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THEREFORE:</a:t>
            </a:r>
            <a:r>
              <a:rPr lang="en-US" sz="2999" b="true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RECALL-FIRST DECISION POLICY</a:t>
            </a:r>
          </a:p>
          <a:p>
            <a:pPr algn="l" marL="0" indent="0" lvl="1">
              <a:lnSpc>
                <a:spcPts val="35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32013" y="289894"/>
            <a:ext cx="552450" cy="979799"/>
            <a:chOff x="0" y="0"/>
            <a:chExt cx="189122" cy="335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122" cy="335417"/>
            </a:xfrm>
            <a:custGeom>
              <a:avLst/>
              <a:gdLst/>
              <a:ahLst/>
              <a:cxnLst/>
              <a:rect r="r" b="b" t="t" l="l"/>
              <a:pathLst>
                <a:path h="335417" w="189122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418338" y="660732"/>
            <a:ext cx="979799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9"/>
              </a:lnSpc>
              <a:spcBef>
                <a:spcPct val="0"/>
              </a:spcBef>
            </a:pPr>
            <a:r>
              <a:rPr lang="en-US" b="true" sz="24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207199">
            <a:off x="11215886" y="3863267"/>
            <a:ext cx="890622" cy="890622"/>
          </a:xfrm>
          <a:custGeom>
            <a:avLst/>
            <a:gdLst/>
            <a:ahLst/>
            <a:cxnLst/>
            <a:rect r="r" b="b" t="t" l="l"/>
            <a:pathLst>
              <a:path h="890622" w="890622">
                <a:moveTo>
                  <a:pt x="0" y="0"/>
                </a:moveTo>
                <a:lnTo>
                  <a:pt x="890622" y="0"/>
                </a:lnTo>
                <a:lnTo>
                  <a:pt x="890622" y="890622"/>
                </a:lnTo>
                <a:lnTo>
                  <a:pt x="0" y="89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31656" y="4648878"/>
            <a:ext cx="53278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TRAIN / VALIDATION / TEST SPLIT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0917" y="6756163"/>
            <a:ext cx="72872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THRESHOLD TREATED AS BUSINESS DECISION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7394" y="8603777"/>
            <a:ext cx="63598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VALIDATION-DRIVEN MODEL SELECTION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75138">
            <a:off x="9799902" y="4935265"/>
            <a:ext cx="2059717" cy="2059717"/>
          </a:xfrm>
          <a:custGeom>
            <a:avLst/>
            <a:gdLst/>
            <a:ahLst/>
            <a:cxnLst/>
            <a:rect r="r" b="b" t="t" l="l"/>
            <a:pathLst>
              <a:path h="2059717" w="2059717">
                <a:moveTo>
                  <a:pt x="0" y="0"/>
                </a:moveTo>
                <a:lnTo>
                  <a:pt x="2059717" y="0"/>
                </a:lnTo>
                <a:lnTo>
                  <a:pt x="2059717" y="2059717"/>
                </a:lnTo>
                <a:lnTo>
                  <a:pt x="0" y="205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997372">
            <a:off x="10082229" y="6520923"/>
            <a:ext cx="2792816" cy="2792816"/>
          </a:xfrm>
          <a:custGeom>
            <a:avLst/>
            <a:gdLst/>
            <a:ahLst/>
            <a:cxnLst/>
            <a:rect r="r" b="b" t="t" l="l"/>
            <a:pathLst>
              <a:path h="2792816" w="2792816">
                <a:moveTo>
                  <a:pt x="0" y="0"/>
                </a:moveTo>
                <a:lnTo>
                  <a:pt x="2792816" y="0"/>
                </a:lnTo>
                <a:lnTo>
                  <a:pt x="2792816" y="2792816"/>
                </a:lnTo>
                <a:lnTo>
                  <a:pt x="0" y="279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1854" y="4399056"/>
            <a:ext cx="3772541" cy="4859244"/>
          </a:xfrm>
          <a:custGeom>
            <a:avLst/>
            <a:gdLst/>
            <a:ahLst/>
            <a:cxnLst/>
            <a:rect r="r" b="b" t="t" l="l"/>
            <a:pathLst>
              <a:path h="4859244" w="3772541">
                <a:moveTo>
                  <a:pt x="0" y="0"/>
                </a:moveTo>
                <a:lnTo>
                  <a:pt x="3772540" y="0"/>
                </a:lnTo>
                <a:lnTo>
                  <a:pt x="3772540" y="4859244"/>
                </a:lnTo>
                <a:lnTo>
                  <a:pt x="0" y="4859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6250" y="276225"/>
            <a:ext cx="15273408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spc="-825" b="true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3- Methodology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5501" y="3448100"/>
            <a:ext cx="52737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trike="noStrike" u="none">
                <a:solidFill>
                  <a:srgbClr val="00000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SUPERVISED ML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57287"/>
            <a:ext cx="12730613" cy="465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spc="-660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Evaluation framework</a:t>
            </a:r>
          </a:p>
          <a:p>
            <a:pPr algn="l">
              <a:lnSpc>
                <a:spcPts val="12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781848" y="5133975"/>
            <a:ext cx="9743434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PRIMARY METRIC: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RECALL (RISK=1)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SUPPORTING METRICS: </a:t>
            </a: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PRECISION, ACCURACY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THRESHOLD TUNING ON VALIDATION ONLY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FROZEN THRESHOLD 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BEFORE TEST &amp; DEPLOYMENT</a:t>
            </a:r>
          </a:p>
          <a:p>
            <a:pPr algn="l">
              <a:lnSpc>
                <a:spcPts val="3239"/>
              </a:lnSpc>
            </a:pPr>
          </a:p>
          <a:p>
            <a:pPr algn="l" marL="582924" indent="-291462" lvl="1">
              <a:lnSpc>
                <a:spcPts val="3239"/>
              </a:lnSpc>
              <a:buFont typeface="Arial"/>
              <a:buChar char="•"/>
            </a:pPr>
            <a:r>
              <a:rPr lang="en-US" b="true" sz="2699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CALIBRATION TESTED </a:t>
            </a:r>
            <a:r>
              <a:rPr lang="en-US" sz="26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(NO FINAL GAIN)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882882">
            <a:off x="1201740" y="5981186"/>
            <a:ext cx="5591615" cy="2751957"/>
          </a:xfrm>
          <a:custGeom>
            <a:avLst/>
            <a:gdLst/>
            <a:ahLst/>
            <a:cxnLst/>
            <a:rect r="r" b="b" t="t" l="l"/>
            <a:pathLst>
              <a:path h="2751957" w="5591615">
                <a:moveTo>
                  <a:pt x="0" y="0"/>
                </a:moveTo>
                <a:lnTo>
                  <a:pt x="5591615" y="0"/>
                </a:lnTo>
                <a:lnTo>
                  <a:pt x="5591615" y="2751957"/>
                </a:lnTo>
                <a:lnTo>
                  <a:pt x="0" y="2751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51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4064" y="2986918"/>
            <a:ext cx="243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BASELINE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76250" y="2858747"/>
            <a:ext cx="3334628" cy="694492"/>
            <a:chOff x="0" y="0"/>
            <a:chExt cx="1951343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13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51343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93185" y="3049783"/>
            <a:ext cx="3072412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00"/>
              </a:lnSpc>
              <a:spcBef>
                <a:spcPct val="0"/>
              </a:spcBef>
            </a:pPr>
            <a:r>
              <a:rPr lang="en-US" b="true" sz="20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THRESHOLD TUNING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132993" y="4618572"/>
            <a:ext cx="3334628" cy="694492"/>
            <a:chOff x="0" y="0"/>
            <a:chExt cx="1951343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13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51343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62048" y="2858747"/>
            <a:ext cx="3334628" cy="694492"/>
            <a:chOff x="0" y="0"/>
            <a:chExt cx="195134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13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51343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404710" y="4803575"/>
            <a:ext cx="3072412" cy="33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30"/>
              </a:lnSpc>
              <a:spcBef>
                <a:spcPct val="0"/>
              </a:spcBef>
            </a:pPr>
            <a:r>
              <a:rPr lang="en-US" b="true" sz="23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FINAL SELECTION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3603" y="4618572"/>
            <a:ext cx="3334628" cy="694492"/>
            <a:chOff x="0" y="0"/>
            <a:chExt cx="1951343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13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51343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810878" y="3205993"/>
            <a:ext cx="322115" cy="1759824"/>
          </a:xfrm>
          <a:prstGeom prst="line">
            <a:avLst/>
          </a:prstGeom>
          <a:ln cap="flat" w="19050">
            <a:solidFill>
              <a:srgbClr val="E3E2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7467621" y="3205993"/>
            <a:ext cx="194427" cy="1759824"/>
          </a:xfrm>
          <a:prstGeom prst="line">
            <a:avLst/>
          </a:prstGeom>
          <a:ln cap="flat" w="19050">
            <a:solidFill>
              <a:srgbClr val="E3E2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996675" y="3205993"/>
            <a:ext cx="276927" cy="1759824"/>
          </a:xfrm>
          <a:prstGeom prst="line">
            <a:avLst/>
          </a:prstGeom>
          <a:ln cap="flat" w="19050">
            <a:solidFill>
              <a:srgbClr val="E3E2D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608230" y="2853350"/>
            <a:ext cx="3334628" cy="694492"/>
            <a:chOff x="0" y="0"/>
            <a:chExt cx="195134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51343" cy="406400"/>
            </a:xfrm>
            <a:custGeom>
              <a:avLst/>
              <a:gdLst/>
              <a:ahLst/>
              <a:cxnLst/>
              <a:rect r="r" b="b" t="t" l="l"/>
              <a:pathLst>
                <a:path h="406400" w="1951343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anchor="ctr" rtlCol="false" tIns="53951" lIns="53951" bIns="53951" rIns="53951"/>
            <a:lstStyle/>
            <a:p>
              <a:pPr algn="ctr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4608230" y="3200596"/>
            <a:ext cx="0" cy="1765222"/>
          </a:xfrm>
          <a:prstGeom prst="line">
            <a:avLst/>
          </a:prstGeom>
          <a:ln cap="flat" w="19050">
            <a:solidFill>
              <a:srgbClr val="E3E2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4639935" y="7517552"/>
            <a:ext cx="89375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D3DBD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SAME VALIDATION SPLIT FOR ALL MODEL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113055" y="4261036"/>
            <a:ext cx="2072830" cy="4114800"/>
          </a:xfrm>
          <a:custGeom>
            <a:avLst/>
            <a:gdLst/>
            <a:ahLst/>
            <a:cxnLst/>
            <a:rect r="r" b="b" t="t" l="l"/>
            <a:pathLst>
              <a:path h="4114800" w="2072830">
                <a:moveTo>
                  <a:pt x="0" y="0"/>
                </a:moveTo>
                <a:lnTo>
                  <a:pt x="2072831" y="0"/>
                </a:lnTo>
                <a:lnTo>
                  <a:pt x="2072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3864" y="4261036"/>
            <a:ext cx="2952369" cy="4114800"/>
          </a:xfrm>
          <a:custGeom>
            <a:avLst/>
            <a:gdLst/>
            <a:ahLst/>
            <a:cxnLst/>
            <a:rect r="r" b="b" t="t" l="l"/>
            <a:pathLst>
              <a:path h="4114800" w="2952369">
                <a:moveTo>
                  <a:pt x="0" y="0"/>
                </a:moveTo>
                <a:lnTo>
                  <a:pt x="2952369" y="0"/>
                </a:lnTo>
                <a:lnTo>
                  <a:pt x="2952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27696" y="391121"/>
            <a:ext cx="14279849" cy="165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00"/>
              </a:lnSpc>
            </a:pPr>
            <a:r>
              <a:rPr lang="en-US" sz="12400" spc="-682" b="true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Modeling workflow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39336" y="4815005"/>
            <a:ext cx="2721844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00"/>
              </a:lnSpc>
              <a:spcBef>
                <a:spcPct val="0"/>
              </a:spcBef>
            </a:pPr>
            <a:r>
              <a:rPr lang="en-US" b="true" sz="20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MODEL COMPARISON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914622" y="3022161"/>
            <a:ext cx="2721844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70"/>
              </a:lnSpc>
              <a:spcBef>
                <a:spcPct val="0"/>
              </a:spcBef>
            </a:pPr>
            <a:r>
              <a:rPr lang="en-US" b="true" sz="270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DEPLOYMENT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40683" y="6694507"/>
            <a:ext cx="350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D3DBDC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NO TEST LEAKAGE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DAG_QbwQWkM</dc:identifier>
  <dcterms:modified xsi:type="dcterms:W3CDTF">2011-08-01T06:04:30Z</dcterms:modified>
  <cp:revision>1</cp:revision>
  <dc:title>wine_quality_risk_presentation</dc:title>
</cp:coreProperties>
</file>